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3" r:id="rId3"/>
    <p:sldId id="297" r:id="rId4"/>
    <p:sldId id="258" r:id="rId5"/>
    <p:sldId id="274" r:id="rId6"/>
    <p:sldId id="272" r:id="rId7"/>
    <p:sldId id="260" r:id="rId8"/>
    <p:sldId id="261" r:id="rId9"/>
    <p:sldId id="275" r:id="rId10"/>
    <p:sldId id="276" r:id="rId11"/>
    <p:sldId id="277" r:id="rId12"/>
    <p:sldId id="270" r:id="rId13"/>
    <p:sldId id="278" r:id="rId14"/>
    <p:sldId id="279" r:id="rId15"/>
    <p:sldId id="280" r:id="rId16"/>
    <p:sldId id="281" r:id="rId17"/>
    <p:sldId id="265" r:id="rId18"/>
    <p:sldId id="282" r:id="rId19"/>
    <p:sldId id="292" r:id="rId20"/>
    <p:sldId id="266" r:id="rId21"/>
    <p:sldId id="284" r:id="rId22"/>
    <p:sldId id="285" r:id="rId23"/>
    <p:sldId id="299" r:id="rId24"/>
    <p:sldId id="271" r:id="rId25"/>
    <p:sldId id="287" r:id="rId26"/>
    <p:sldId id="293" r:id="rId27"/>
    <p:sldId id="298" r:id="rId28"/>
    <p:sldId id="286" r:id="rId29"/>
    <p:sldId id="291" r:id="rId30"/>
    <p:sldId id="267" r:id="rId31"/>
    <p:sldId id="294" r:id="rId32"/>
    <p:sldId id="288" r:id="rId33"/>
    <p:sldId id="283" r:id="rId34"/>
    <p:sldId id="304" r:id="rId35"/>
    <p:sldId id="301" r:id="rId36"/>
    <p:sldId id="290" r:id="rId37"/>
    <p:sldId id="295" r:id="rId38"/>
    <p:sldId id="296" r:id="rId39"/>
    <p:sldId id="268" r:id="rId40"/>
    <p:sldId id="302" r:id="rId41"/>
    <p:sldId id="30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5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5FD5D7F-E75C-4150-882F-57982BA20574}" type="datetimeFigureOut">
              <a:rPr lang="en-US" smtClean="0"/>
              <a:t>8/28/2024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2125185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5FD5D7F-E75C-4150-882F-57982BA20574}"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270244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5FD5D7F-E75C-4150-882F-57982BA20574}"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262185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5FD5D7F-E75C-4150-882F-57982BA20574}"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A1A5E-2F3B-4D22-8764-487D0E45052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106427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5FD5D7F-E75C-4150-882F-57982BA20574}"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1474702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5FD5D7F-E75C-4150-882F-57982BA20574}" type="datetimeFigureOut">
              <a:rPr lang="en-US" smtClean="0"/>
              <a:t>8/28/2024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3703823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5FD5D7F-E75C-4150-882F-57982BA20574}" type="datetimeFigureOut">
              <a:rPr lang="en-US" smtClean="0"/>
              <a:t>8/28/2024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2969158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FD5D7F-E75C-4150-882F-57982BA20574}"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415565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FD5D7F-E75C-4150-882F-57982BA20574}"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3272802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5FD5D7F-E75C-4150-882F-57982BA20574}"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2977243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5FD5D7F-E75C-4150-882F-57982BA20574}" type="datetimeFigureOut">
              <a:rPr lang="en-US" smtClean="0"/>
              <a:t>8/28/2024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285738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5FD5D7F-E75C-4150-882F-57982BA20574}"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3627292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5FD5D7F-E75C-4150-882F-57982BA20574}" type="datetimeFigureOut">
              <a:rPr lang="en-US" smtClean="0"/>
              <a:t>8/28/2024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1553228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5FD5D7F-E75C-4150-882F-57982BA20574}" type="datetimeFigureOut">
              <a:rPr lang="en-US" smtClean="0"/>
              <a:t>8/28/2024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242337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FD5D7F-E75C-4150-882F-57982BA20574}" type="datetimeFigureOut">
              <a:rPr lang="en-US" smtClean="0"/>
              <a:t>8/28/2024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2861854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5FD5D7F-E75C-4150-882F-57982BA20574}"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513941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5FD5D7F-E75C-4150-882F-57982BA20574}" type="datetimeFigureOut">
              <a:rPr lang="en-US" smtClean="0"/>
              <a:t>8/28/2024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1A1A5E-2F3B-4D22-8764-487D0E450528}" type="slidenum">
              <a:rPr lang="en-US" smtClean="0"/>
              <a:t>‹#›</a:t>
            </a:fld>
            <a:endParaRPr lang="en-US"/>
          </a:p>
        </p:txBody>
      </p:sp>
    </p:spTree>
    <p:extLst>
      <p:ext uri="{BB962C8B-B14F-4D97-AF65-F5344CB8AC3E}">
        <p14:creationId xmlns:p14="http://schemas.microsoft.com/office/powerpoint/2010/main" val="3938517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5FD5D7F-E75C-4150-882F-57982BA20574}" type="datetimeFigureOut">
              <a:rPr lang="en-US" smtClean="0"/>
              <a:t>8/28/2024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71A1A5E-2F3B-4D22-8764-487D0E450528}" type="slidenum">
              <a:rPr lang="en-US" smtClean="0"/>
              <a:t>‹#›</a:t>
            </a:fld>
            <a:endParaRPr lang="en-US"/>
          </a:p>
        </p:txBody>
      </p:sp>
    </p:spTree>
    <p:extLst>
      <p:ext uri="{BB962C8B-B14F-4D97-AF65-F5344CB8AC3E}">
        <p14:creationId xmlns:p14="http://schemas.microsoft.com/office/powerpoint/2010/main" val="39613391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jp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2">
            <a:alphaModFix amt="30000"/>
          </a:blip>
          <a:srcRect t="6504" b="9202"/>
          <a:stretch/>
        </p:blipFill>
        <p:spPr>
          <a:xfrm>
            <a:off x="-2" y="10"/>
            <a:ext cx="12188389" cy="6857990"/>
          </a:xfrm>
          <a:prstGeom prst="rect">
            <a:avLst/>
          </a:prstGeom>
        </p:spPr>
      </p:pic>
      <p:sp>
        <p:nvSpPr>
          <p:cNvPr id="4" name="Rounded Rectangle 3"/>
          <p:cNvSpPr/>
          <p:nvPr/>
        </p:nvSpPr>
        <p:spPr>
          <a:xfrm>
            <a:off x="3408218" y="2328334"/>
            <a:ext cx="5209309" cy="2659302"/>
          </a:xfrm>
          <a:prstGeom prst="roundRect">
            <a:avLst>
              <a:gd name="adj" fmla="val 2239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Poe injector</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763960"/>
            <a:ext cx="6857999" cy="791107"/>
          </a:xfrm>
        </p:spPr>
        <p:txBody>
          <a:bodyPr>
            <a:normAutofit fontScale="85000" lnSpcReduction="20000"/>
          </a:bodyPr>
          <a:lstStyle/>
          <a:p>
            <a:pPr algn="ctr"/>
            <a:r>
              <a:rPr lang="en-US" sz="1400" dirty="0" err="1"/>
              <a:t>Parman</a:t>
            </a:r>
            <a:r>
              <a:rPr lang="en-US" sz="1400" dirty="0"/>
              <a:t> company </a:t>
            </a:r>
            <a:r>
              <a:rPr lang="en-US" sz="1400" dirty="0" smtClean="0"/>
              <a:t>– second </a:t>
            </a:r>
            <a:r>
              <a:rPr lang="en-US" sz="1400" dirty="0"/>
              <a:t>demo </a:t>
            </a:r>
            <a:r>
              <a:rPr lang="en-US" sz="1400" dirty="0" smtClean="0"/>
              <a:t>03/06/06</a:t>
            </a:r>
            <a:endParaRPr lang="en-US" sz="1400" dirty="0"/>
          </a:p>
          <a:p>
            <a:pPr algn="ctr"/>
            <a:r>
              <a:rPr lang="en-US" sz="1400" dirty="0"/>
              <a:t>Mentor : </a:t>
            </a:r>
            <a:r>
              <a:rPr lang="en-US" sz="1400" dirty="0" err="1"/>
              <a:t>mrs</a:t>
            </a:r>
            <a:r>
              <a:rPr lang="en-US" sz="1400" dirty="0"/>
              <a:t> </a:t>
            </a:r>
            <a:r>
              <a:rPr lang="en-US" sz="1400" dirty="0" err="1"/>
              <a:t>shaterzade</a:t>
            </a:r>
            <a:r>
              <a:rPr lang="en-US" sz="1400" dirty="0"/>
              <a:t/>
            </a:r>
            <a:br>
              <a:rPr lang="en-US" sz="1400" dirty="0"/>
            </a:br>
            <a:r>
              <a:rPr lang="en-US" sz="1400" dirty="0"/>
              <a:t>members: arezoo savlani, </a:t>
            </a:r>
            <a:r>
              <a:rPr lang="en-US" sz="1400" dirty="0" err="1"/>
              <a:t>mehrad</a:t>
            </a:r>
            <a:r>
              <a:rPr lang="en-US" sz="1400" dirty="0"/>
              <a:t> </a:t>
            </a:r>
            <a:r>
              <a:rPr lang="en-US" sz="1400" dirty="0" err="1"/>
              <a:t>afshari</a:t>
            </a:r>
            <a:r>
              <a:rPr lang="en-US" sz="1400" dirty="0"/>
              <a:t> </a:t>
            </a:r>
            <a:r>
              <a:rPr lang="en-US" sz="1400" dirty="0" err="1"/>
              <a:t>nazari</a:t>
            </a:r>
            <a:endParaRPr lang="en-US" sz="1400" dirty="0"/>
          </a:p>
        </p:txBody>
      </p:sp>
    </p:spTree>
    <p:extLst>
      <p:ext uri="{BB962C8B-B14F-4D97-AF65-F5344CB8AC3E}">
        <p14:creationId xmlns:p14="http://schemas.microsoft.com/office/powerpoint/2010/main" val="3077560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55"/>
          <p:cNvPicPr>
            <a:picLocks noChangeAspect="1" noChangeArrowheads="1"/>
          </p:cNvPicPr>
          <p:nvPr/>
        </p:nvPicPr>
        <p:blipFill>
          <a:blip r:embed="rId2">
            <a:extLst>
              <a:ext uri="{28A0092B-C50C-407E-A947-70E740481C1C}">
                <a14:useLocalDpi xmlns:a14="http://schemas.microsoft.com/office/drawing/2010/main" val="0"/>
              </a:ext>
            </a:extLst>
          </a:blip>
          <a:srcRect l="18002" t="25049" r="39622" b="42686"/>
          <a:stretch>
            <a:fillRect/>
          </a:stretch>
        </p:blipFill>
        <p:spPr bwMode="auto">
          <a:xfrm>
            <a:off x="675408" y="1377508"/>
            <a:ext cx="6552999" cy="279429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56"/>
          <p:cNvPicPr>
            <a:picLocks noChangeAspect="1" noChangeArrowheads="1"/>
          </p:cNvPicPr>
          <p:nvPr/>
        </p:nvPicPr>
        <p:blipFill>
          <a:blip r:embed="rId3">
            <a:extLst>
              <a:ext uri="{28A0092B-C50C-407E-A947-70E740481C1C}">
                <a14:useLocalDpi xmlns:a14="http://schemas.microsoft.com/office/drawing/2010/main" val="0"/>
              </a:ext>
            </a:extLst>
          </a:blip>
          <a:srcRect l="26852" t="21687" r="25980" b="27454"/>
          <a:stretch>
            <a:fillRect/>
          </a:stretch>
        </p:blipFill>
        <p:spPr bwMode="auto">
          <a:xfrm>
            <a:off x="7128162" y="1377509"/>
            <a:ext cx="4615299" cy="2794297"/>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57"/>
          <p:cNvPicPr>
            <a:picLocks noChangeAspect="1" noChangeArrowheads="1"/>
          </p:cNvPicPr>
          <p:nvPr/>
        </p:nvPicPr>
        <p:blipFill>
          <a:blip r:embed="rId4">
            <a:extLst>
              <a:ext uri="{28A0092B-C50C-407E-A947-70E740481C1C}">
                <a14:useLocalDpi xmlns:a14="http://schemas.microsoft.com/office/drawing/2010/main" val="0"/>
              </a:ext>
            </a:extLst>
          </a:blip>
          <a:srcRect l="25984" t="33308" r="21043" b="26938"/>
          <a:stretch>
            <a:fillRect/>
          </a:stretch>
        </p:blipFill>
        <p:spPr bwMode="auto">
          <a:xfrm>
            <a:off x="3951907" y="4171805"/>
            <a:ext cx="4965700" cy="21002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p:cNvSpPr>
            <a:spLocks noChangeArrowheads="1"/>
          </p:cNvSpPr>
          <p:nvPr/>
        </p:nvSpPr>
        <p:spPr bwMode="auto">
          <a:xfrm>
            <a:off x="0" y="1533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p:nvPr/>
        </p:nvSpPr>
        <p:spPr>
          <a:xfrm>
            <a:off x="1593914" y="624359"/>
            <a:ext cx="1708086" cy="523220"/>
          </a:xfrm>
          <a:prstGeom prst="rect">
            <a:avLst/>
          </a:prstGeom>
        </p:spPr>
        <p:txBody>
          <a:bodyPr wrap="square">
            <a:spAutoFit/>
          </a:bodyPr>
          <a:lstStyle/>
          <a:p>
            <a:r>
              <a:rPr lang="en-US" sz="2800" b="1" dirty="0" smtClean="0">
                <a:latin typeface="Arial" panose="020B0604020202020204" pitchFamily="34" charset="0"/>
                <a:ea typeface="Arial" panose="020B0604020202020204" pitchFamily="34" charset="0"/>
              </a:rPr>
              <a:t>04:Ports</a:t>
            </a:r>
            <a:endParaRPr lang="en-US" sz="2800" dirty="0"/>
          </a:p>
        </p:txBody>
      </p:sp>
    </p:spTree>
    <p:extLst>
      <p:ext uri="{BB962C8B-B14F-4D97-AF65-F5344CB8AC3E}">
        <p14:creationId xmlns:p14="http://schemas.microsoft.com/office/powerpoint/2010/main" val="26901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16087" t="19728" r="17383" b="24655"/>
          <a:stretch/>
        </p:blipFill>
        <p:spPr bwMode="auto">
          <a:xfrm>
            <a:off x="1789371" y="1321203"/>
            <a:ext cx="8518411" cy="4650106"/>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575422" y="577334"/>
            <a:ext cx="1444626" cy="523220"/>
          </a:xfrm>
          <a:prstGeom prst="rect">
            <a:avLst/>
          </a:prstGeom>
        </p:spPr>
        <p:txBody>
          <a:bodyPr wrap="none">
            <a:spAutoFit/>
          </a:bodyPr>
          <a:lstStyle/>
          <a:p>
            <a:r>
              <a:rPr lang="en-US" sz="2800" b="1" dirty="0" smtClean="0">
                <a:latin typeface="Arial" panose="020B0604020202020204" pitchFamily="34" charset="0"/>
                <a:ea typeface="Arial" panose="020B0604020202020204" pitchFamily="34" charset="0"/>
              </a:rPr>
              <a:t>05:URT</a:t>
            </a:r>
            <a:endParaRPr lang="en-US" sz="2800" dirty="0"/>
          </a:p>
        </p:txBody>
      </p:sp>
    </p:spTree>
    <p:extLst>
      <p:ext uri="{BB962C8B-B14F-4D97-AF65-F5344CB8AC3E}">
        <p14:creationId xmlns:p14="http://schemas.microsoft.com/office/powerpoint/2010/main" val="2391660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568037"/>
            <a:ext cx="8686800" cy="2357568"/>
          </a:xfrm>
          <a:prstGeom prst="rect">
            <a:avLst/>
          </a:prstGeom>
        </p:spPr>
        <p:txBody>
          <a:bodyPr wrap="square">
            <a:spAutoFit/>
          </a:bodyPr>
          <a:lstStyle/>
          <a:p>
            <a:pPr>
              <a:lnSpc>
                <a:spcPct val="115000"/>
              </a:lnSpc>
              <a:spcAft>
                <a:spcPts val="0"/>
              </a:spcAft>
            </a:pPr>
            <a:r>
              <a:rPr lang="en-US" sz="2800" b="1" dirty="0">
                <a:latin typeface="Arial" panose="020B0604020202020204" pitchFamily="34" charset="0"/>
                <a:ea typeface="Arial" panose="020B0604020202020204" pitchFamily="34" charset="0"/>
              </a:rPr>
              <a:t>Milestones:</a:t>
            </a:r>
            <a:endParaRPr lang="en-US" sz="3600" dirty="0">
              <a:latin typeface="Arial" panose="020B0604020202020204" pitchFamily="34" charset="0"/>
              <a:ea typeface="Arial" panose="020B0604020202020204" pitchFamily="34" charset="0"/>
            </a:endParaRPr>
          </a:p>
          <a:p>
            <a:pPr>
              <a:lnSpc>
                <a:spcPct val="115000"/>
              </a:lnSpc>
              <a:spcAft>
                <a:spcPts val="0"/>
              </a:spcAft>
            </a:pPr>
            <a:r>
              <a:rPr lang="en-US" sz="2000" dirty="0">
                <a:latin typeface="Arial" panose="020B0604020202020204" pitchFamily="34" charset="0"/>
                <a:ea typeface="Arial" panose="020B0604020202020204" pitchFamily="34" charset="0"/>
              </a:rPr>
              <a:t>For this part we used a creative method. We made a google doc with our mentor and we asked our questions there with picture and she answered us with red color. Again we asked new questions with blue color and mentor answered. It was very efficient way. </a:t>
            </a:r>
            <a:endParaRPr lang="en-US" sz="2000" dirty="0" smtClean="0">
              <a:latin typeface="Arial" panose="020B0604020202020204" pitchFamily="34" charset="0"/>
              <a:ea typeface="Arial" panose="020B0604020202020204" pitchFamily="34" charset="0"/>
            </a:endParaRPr>
          </a:p>
          <a:p>
            <a:pPr>
              <a:lnSpc>
                <a:spcPct val="115000"/>
              </a:lnSpc>
              <a:spcAft>
                <a:spcPts val="0"/>
              </a:spcAft>
            </a:pPr>
            <a:r>
              <a:rPr lang="en-US" sz="2000" b="1" dirty="0" smtClean="0">
                <a:effectLst/>
                <a:latin typeface="Arial" panose="020B0604020202020204" pitchFamily="34" charset="0"/>
                <a:ea typeface="Arial" panose="020B0604020202020204" pitchFamily="34" charset="0"/>
              </a:rPr>
              <a:t>01:EEPROM</a:t>
            </a:r>
            <a:endParaRPr lang="en-US" sz="2800" b="1" dirty="0">
              <a:effectLst/>
              <a:latin typeface="Arial" panose="020B0604020202020204" pitchFamily="34" charset="0"/>
              <a:ea typeface="Arial" panose="020B0604020202020204" pitchFamily="34" charset="0"/>
            </a:endParaRPr>
          </a:p>
        </p:txBody>
      </p:sp>
      <p:pic>
        <p:nvPicPr>
          <p:cNvPr id="7170" name="Picture 64"/>
          <p:cNvPicPr>
            <a:picLocks noChangeAspect="1" noChangeArrowheads="1"/>
          </p:cNvPicPr>
          <p:nvPr/>
        </p:nvPicPr>
        <p:blipFill>
          <a:blip r:embed="rId2">
            <a:extLst>
              <a:ext uri="{28A0092B-C50C-407E-A947-70E740481C1C}">
                <a14:useLocalDpi xmlns:a14="http://schemas.microsoft.com/office/drawing/2010/main" val="0"/>
              </a:ext>
            </a:extLst>
          </a:blip>
          <a:srcRect l="32967" t="30920" r="35056" b="51305"/>
          <a:stretch>
            <a:fillRect/>
          </a:stretch>
        </p:blipFill>
        <p:spPr bwMode="auto">
          <a:xfrm>
            <a:off x="3929062" y="2835448"/>
            <a:ext cx="5278440" cy="1573381"/>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65"/>
          <p:cNvPicPr>
            <a:picLocks noChangeAspect="1" noChangeArrowheads="1"/>
          </p:cNvPicPr>
          <p:nvPr/>
        </p:nvPicPr>
        <p:blipFill>
          <a:blip r:embed="rId2">
            <a:extLst>
              <a:ext uri="{28A0092B-C50C-407E-A947-70E740481C1C}">
                <a14:useLocalDpi xmlns:a14="http://schemas.microsoft.com/office/drawing/2010/main" val="0"/>
              </a:ext>
            </a:extLst>
          </a:blip>
          <a:srcRect l="30170" t="70370" r="36563" b="5818"/>
          <a:stretch>
            <a:fillRect/>
          </a:stretch>
        </p:blipFill>
        <p:spPr bwMode="auto">
          <a:xfrm>
            <a:off x="3929063" y="4408829"/>
            <a:ext cx="5278438" cy="2131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101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7438" y="404159"/>
            <a:ext cx="2164375" cy="545727"/>
          </a:xfrm>
          <a:prstGeom prst="rect">
            <a:avLst/>
          </a:prstGeom>
        </p:spPr>
        <p:txBody>
          <a:bodyPr wrap="none">
            <a:spAutoFit/>
          </a:bodyPr>
          <a:lstStyle/>
          <a:p>
            <a:pPr>
              <a:lnSpc>
                <a:spcPct val="115000"/>
              </a:lnSpc>
              <a:spcAft>
                <a:spcPts val="0"/>
              </a:spcAft>
            </a:pPr>
            <a:r>
              <a:rPr lang="en-US" sz="2800" b="1" dirty="0" smtClean="0">
                <a:latin typeface="Arial" panose="020B0604020202020204" pitchFamily="34" charset="0"/>
                <a:ea typeface="Arial" panose="020B0604020202020204" pitchFamily="34" charset="0"/>
              </a:rPr>
              <a:t>02:Ethernet</a:t>
            </a:r>
            <a:endParaRPr lang="en-US" sz="3600" dirty="0">
              <a:effectLst/>
              <a:latin typeface="Arial" panose="020B0604020202020204" pitchFamily="34" charset="0"/>
              <a:ea typeface="Arial" panose="020B0604020202020204" pitchFamily="34" charset="0"/>
            </a:endParaRPr>
          </a:p>
        </p:txBody>
      </p:sp>
      <p:pic>
        <p:nvPicPr>
          <p:cNvPr id="4" name="Picture 3" descr="https://lh7-rt.googleusercontent.com/docsz/AD_4nXfK0lc0Lf1QFagkQ-7KzFLJG6aztDaDteRTJrD7D_FG_4JH5PNB--49y4C2YHL5wKwww_pSFsfkEbUjSkf-hrCI_IqgT0T3XzLFIpB_thc2w8L5UXz_a6W-30lW8iqsIn7KhHmczxypEekmhl9Eb1ZPHdA?key=-R3xrKX8kn3ltjK0vrL_Zg"/>
          <p:cNvPicPr/>
          <p:nvPr/>
        </p:nvPicPr>
        <p:blipFill>
          <a:blip r:embed="rId2">
            <a:extLst>
              <a:ext uri="{28A0092B-C50C-407E-A947-70E740481C1C}">
                <a14:useLocalDpi xmlns:a14="http://schemas.microsoft.com/office/drawing/2010/main" val="0"/>
              </a:ext>
            </a:extLst>
          </a:blip>
          <a:srcRect/>
          <a:stretch>
            <a:fillRect/>
          </a:stretch>
        </p:blipFill>
        <p:spPr bwMode="auto">
          <a:xfrm>
            <a:off x="7072745" y="949886"/>
            <a:ext cx="4675910" cy="4515370"/>
          </a:xfrm>
          <a:prstGeom prst="rect">
            <a:avLst/>
          </a:prstGeom>
          <a:noFill/>
          <a:ln>
            <a:noFill/>
          </a:ln>
        </p:spPr>
      </p:pic>
      <p:pic>
        <p:nvPicPr>
          <p:cNvPr id="5" name="Picture 4"/>
          <p:cNvPicPr/>
          <p:nvPr/>
        </p:nvPicPr>
        <p:blipFill rotWithShape="1">
          <a:blip r:embed="rId3"/>
          <a:srcRect l="23515" t="41307" r="29318" b="46041"/>
          <a:stretch/>
        </p:blipFill>
        <p:spPr bwMode="auto">
          <a:xfrm>
            <a:off x="2273300" y="1143000"/>
            <a:ext cx="4588163" cy="657269"/>
          </a:xfrm>
          <a:prstGeom prst="rect">
            <a:avLst/>
          </a:prstGeom>
          <a:ln>
            <a:noFill/>
          </a:ln>
          <a:extLst>
            <a:ext uri="{53640926-AAD7-44D8-BBD7-CCE9431645EC}">
              <a14:shadowObscured xmlns:a14="http://schemas.microsoft.com/office/drawing/2010/main"/>
            </a:ext>
          </a:extLst>
        </p:spPr>
      </p:pic>
      <p:pic>
        <p:nvPicPr>
          <p:cNvPr id="6" name="Picture 5" descr="https://lh7-rt.googleusercontent.com/docsz/AD_4nXfVSMSJwyFD0ou-e16-bgYBgC0ceNb2LJOrCsS6PMN4iqir8FPKDWXRd8__0z-QhxN9yFZFb9-MJiWaBMz4NPFkgBRPusWlY6cxMCd3xDhCjPxBx-ZgE0mIIWZzyyZudcmM-qWQPCRoc296555Hf7jfm2rr?key=-R3xrKX8kn3ltjK0vrL_Zg"/>
          <p:cNvPicPr/>
          <p:nvPr/>
        </p:nvPicPr>
        <p:blipFill>
          <a:blip r:embed="rId4">
            <a:extLst>
              <a:ext uri="{28A0092B-C50C-407E-A947-70E740481C1C}">
                <a14:useLocalDpi xmlns:a14="http://schemas.microsoft.com/office/drawing/2010/main" val="0"/>
              </a:ext>
            </a:extLst>
          </a:blip>
          <a:srcRect/>
          <a:stretch>
            <a:fillRect/>
          </a:stretch>
        </p:blipFill>
        <p:spPr bwMode="auto">
          <a:xfrm>
            <a:off x="1231900" y="1993383"/>
            <a:ext cx="5629563" cy="2010455"/>
          </a:xfrm>
          <a:prstGeom prst="rect">
            <a:avLst/>
          </a:prstGeom>
          <a:noFill/>
          <a:ln>
            <a:noFill/>
          </a:ln>
        </p:spPr>
      </p:pic>
    </p:spTree>
    <p:extLst>
      <p:ext uri="{BB962C8B-B14F-4D97-AF65-F5344CB8AC3E}">
        <p14:creationId xmlns:p14="http://schemas.microsoft.com/office/powerpoint/2010/main" val="2541557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5472" y="275537"/>
            <a:ext cx="1524776" cy="545727"/>
          </a:xfrm>
          <a:prstGeom prst="rect">
            <a:avLst/>
          </a:prstGeom>
        </p:spPr>
        <p:txBody>
          <a:bodyPr wrap="none">
            <a:spAutoFit/>
          </a:bodyPr>
          <a:lstStyle/>
          <a:p>
            <a:pPr>
              <a:lnSpc>
                <a:spcPct val="115000"/>
              </a:lnSpc>
              <a:spcAft>
                <a:spcPts val="0"/>
              </a:spcAft>
            </a:pPr>
            <a:r>
              <a:rPr lang="en-US" sz="2800" b="1" dirty="0" smtClean="0">
                <a:latin typeface="Arial" panose="020B0604020202020204" pitchFamily="34" charset="0"/>
                <a:ea typeface="Arial" panose="020B0604020202020204" pitchFamily="34" charset="0"/>
              </a:rPr>
              <a:t>03:MCU</a:t>
            </a:r>
            <a:endParaRPr lang="en-US" sz="2400" dirty="0">
              <a:effectLst/>
              <a:latin typeface="Arial" panose="020B0604020202020204" pitchFamily="34" charset="0"/>
              <a:ea typeface="Arial" panose="020B0604020202020204" pitchFamily="34" charset="0"/>
            </a:endParaRPr>
          </a:p>
        </p:txBody>
      </p:sp>
      <p:sp>
        <p:nvSpPr>
          <p:cNvPr id="5" name="Rectangle 4"/>
          <p:cNvSpPr>
            <a:spLocks noChangeArrowheads="1"/>
          </p:cNvSpPr>
          <p:nvPr/>
        </p:nvSpPr>
        <p:spPr bwMode="auto">
          <a:xfrm>
            <a:off x="6896100" y="2667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6896100" y="2695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a:spLocks noChangeArrowheads="1"/>
          </p:cNvSpPr>
          <p:nvPr/>
        </p:nvSpPr>
        <p:spPr bwMode="auto">
          <a:xfrm>
            <a:off x="6896100" y="4600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1" name="Picture 10"/>
          <p:cNvPicPr/>
          <p:nvPr/>
        </p:nvPicPr>
        <p:blipFill rotWithShape="1">
          <a:blip r:embed="rId2"/>
          <a:srcRect l="20899" t="37583" r="27325" b="12796"/>
          <a:stretch/>
        </p:blipFill>
        <p:spPr bwMode="auto">
          <a:xfrm>
            <a:off x="7496174" y="956390"/>
            <a:ext cx="3976688" cy="2051490"/>
          </a:xfrm>
          <a:prstGeom prst="rect">
            <a:avLst/>
          </a:prstGeom>
          <a:ln>
            <a:noFill/>
          </a:ln>
          <a:extLst>
            <a:ext uri="{53640926-AAD7-44D8-BBD7-CCE9431645EC}">
              <a14:shadowObscured xmlns:a14="http://schemas.microsoft.com/office/drawing/2010/main"/>
            </a:ext>
          </a:extLst>
        </p:spPr>
      </p:pic>
      <p:pic>
        <p:nvPicPr>
          <p:cNvPr id="12" name="Picture 11" descr="https://lh7-rt.googleusercontent.com/docsz/AD_4nXeD3Blykr0wiuZ51-4iFzMKWgAxrMAfvOg66J-6OAIzEx7Szfk6UiUoSOy3Vx_bobpSwHumZH3O-XSeqmpUD6dJXL1Y90lJiuNhmx8186E7DaFMxwoNRfTNhlRk_2xsLweITL0pEoRg5-pmQtnsGrRaAvA?key=-R3xrKX8kn3ltjK0vrL_Zg"/>
          <p:cNvPicPr/>
          <p:nvPr/>
        </p:nvPicPr>
        <p:blipFill>
          <a:blip r:embed="rId3">
            <a:extLst>
              <a:ext uri="{28A0092B-C50C-407E-A947-70E740481C1C}">
                <a14:useLocalDpi xmlns:a14="http://schemas.microsoft.com/office/drawing/2010/main" val="0"/>
              </a:ext>
            </a:extLst>
          </a:blip>
          <a:srcRect/>
          <a:stretch>
            <a:fillRect/>
          </a:stretch>
        </p:blipFill>
        <p:spPr bwMode="auto">
          <a:xfrm>
            <a:off x="971549" y="956390"/>
            <a:ext cx="6524625" cy="1505763"/>
          </a:xfrm>
          <a:prstGeom prst="rect">
            <a:avLst/>
          </a:prstGeom>
          <a:noFill/>
          <a:ln>
            <a:noFill/>
          </a:ln>
        </p:spPr>
      </p:pic>
      <p:pic>
        <p:nvPicPr>
          <p:cNvPr id="13" name="Picture 12" descr="https://lh7-rt.googleusercontent.com/docsz/AD_4nXcuD5BD_UxbbdXrsUr1AJPZf_yu3VwpcITkBqLSNKNHoUqlP-95Tj3MPJQLYCXAEwvNheiAN-yJMblhK6OYjXOs4u7yQ1rzr6BYckIrULsOt0hkUWLHu1c1NJX7jDfgdjQdV7IjMej3Y1UW_QmsmLwNUnqz?key=-R3xrKX8kn3ltjK0vrL_Zg"/>
          <p:cNvPicPr/>
          <p:nvPr/>
        </p:nvPicPr>
        <p:blipFill>
          <a:blip r:embed="rId4">
            <a:extLst>
              <a:ext uri="{28A0092B-C50C-407E-A947-70E740481C1C}">
                <a14:useLocalDpi xmlns:a14="http://schemas.microsoft.com/office/drawing/2010/main" val="0"/>
              </a:ext>
            </a:extLst>
          </a:blip>
          <a:srcRect/>
          <a:stretch>
            <a:fillRect/>
          </a:stretch>
        </p:blipFill>
        <p:spPr bwMode="auto">
          <a:xfrm>
            <a:off x="971549" y="2442253"/>
            <a:ext cx="6524625" cy="562977"/>
          </a:xfrm>
          <a:prstGeom prst="rect">
            <a:avLst/>
          </a:prstGeom>
          <a:noFill/>
          <a:ln>
            <a:noFill/>
          </a:ln>
        </p:spPr>
      </p:pic>
      <p:pic>
        <p:nvPicPr>
          <p:cNvPr id="9219" name="Picture 99" descr="https://lh7-rt.googleusercontent.com/docsz/AD_4nXcmqJL5JJTXkl4eaWlo0gFEVEb2-kvQUA66_NIm73vX4byezGa3-qv6eJEtrWJhbJFUABHFmYvXewVsbHfj9HHEEXXjSi89BzVNhDSmQFeG9sRA9fBh_xzQefdFL_63Xo8BRh2aHgoyMahoZfIzbPq9i2aA?key=-R3xrKX8kn3ltjK0vrL_Z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980" y="3143006"/>
            <a:ext cx="5634039" cy="33316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5"/>
          <p:cNvSpPr>
            <a:spLocks noChangeArrowheads="1"/>
          </p:cNvSpPr>
          <p:nvPr/>
        </p:nvSpPr>
        <p:spPr bwMode="auto">
          <a:xfrm>
            <a:off x="0" y="3971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6"/>
          <p:cNvSpPr>
            <a:spLocks noChangeArrowheads="1"/>
          </p:cNvSpPr>
          <p:nvPr/>
        </p:nvSpPr>
        <p:spPr bwMode="auto">
          <a:xfrm>
            <a:off x="0" y="6524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8C7252"/>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5" name="Rectangle 7"/>
          <p:cNvSpPr>
            <a:spLocks noChangeArrowheads="1"/>
          </p:cNvSpPr>
          <p:nvPr/>
        </p:nvSpPr>
        <p:spPr bwMode="auto">
          <a:xfrm>
            <a:off x="0" y="8877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Arial" panose="020B0604020202020204" pitchFamily="34" charset="0"/>
              </a:rPr>
              <a:t> </a:t>
            </a:r>
            <a:r>
              <a:rPr kumimoji="0" lang="en-US" altLang="en-US" sz="1100" b="0" i="0" u="none" strike="noStrike" cap="none" normalizeH="0" baseline="0" smtClean="0">
                <a:ln>
                  <a:noFill/>
                </a:ln>
                <a:solidFill>
                  <a:schemeClr val="tx1"/>
                </a:solidFill>
                <a:effectLst/>
                <a:latin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9154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p:cNvSpPr>
            <a:spLocks noChangeArrowheads="1"/>
          </p:cNvSpPr>
          <p:nvPr/>
        </p:nvSpPr>
        <p:spPr bwMode="auto">
          <a:xfrm>
            <a:off x="0" y="1533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p:nvPr/>
        </p:nvSpPr>
        <p:spPr>
          <a:xfrm>
            <a:off x="1593914" y="624359"/>
            <a:ext cx="1708086" cy="523220"/>
          </a:xfrm>
          <a:prstGeom prst="rect">
            <a:avLst/>
          </a:prstGeom>
        </p:spPr>
        <p:txBody>
          <a:bodyPr wrap="square">
            <a:spAutoFit/>
          </a:bodyPr>
          <a:lstStyle/>
          <a:p>
            <a:r>
              <a:rPr lang="en-US" sz="2800" b="1" dirty="0" smtClean="0">
                <a:latin typeface="Arial" panose="020B0604020202020204" pitchFamily="34" charset="0"/>
                <a:ea typeface="Arial" panose="020B0604020202020204" pitchFamily="34" charset="0"/>
              </a:rPr>
              <a:t>04:Ports</a:t>
            </a:r>
            <a:endParaRPr lang="en-US" sz="2800" dirty="0"/>
          </a:p>
        </p:txBody>
      </p:sp>
      <p:pic>
        <p:nvPicPr>
          <p:cNvPr id="8" name="Picture 7"/>
          <p:cNvPicPr/>
          <p:nvPr/>
        </p:nvPicPr>
        <p:blipFill rotWithShape="1">
          <a:blip r:embed="rId2"/>
          <a:srcRect l="20906" t="40028" r="26620" b="32587"/>
          <a:stretch/>
        </p:blipFill>
        <p:spPr bwMode="auto">
          <a:xfrm>
            <a:off x="3037782" y="1314738"/>
            <a:ext cx="6116435" cy="1736148"/>
          </a:xfrm>
          <a:prstGeom prst="rect">
            <a:avLst/>
          </a:prstGeom>
          <a:ln>
            <a:noFill/>
          </a:ln>
          <a:extLst>
            <a:ext uri="{53640926-AAD7-44D8-BBD7-CCE9431645EC}">
              <a14:shadowObscured xmlns:a14="http://schemas.microsoft.com/office/drawing/2010/main"/>
            </a:ext>
          </a:extLst>
        </p:spPr>
      </p:pic>
      <p:pic>
        <p:nvPicPr>
          <p:cNvPr id="5" name="Picture 4"/>
          <p:cNvPicPr>
            <a:picLocks noChangeAspect="1"/>
          </p:cNvPicPr>
          <p:nvPr/>
        </p:nvPicPr>
        <p:blipFill rotWithShape="1">
          <a:blip r:embed="rId3"/>
          <a:srcRect l="21777" t="21379" r="24231" b="38344"/>
          <a:stretch/>
        </p:blipFill>
        <p:spPr>
          <a:xfrm>
            <a:off x="2801258" y="3269673"/>
            <a:ext cx="7024914" cy="2946400"/>
          </a:xfrm>
          <a:prstGeom prst="rect">
            <a:avLst/>
          </a:prstGeom>
        </p:spPr>
      </p:pic>
    </p:spTree>
    <p:extLst>
      <p:ext uri="{BB962C8B-B14F-4D97-AF65-F5344CB8AC3E}">
        <p14:creationId xmlns:p14="http://schemas.microsoft.com/office/powerpoint/2010/main" val="187077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75422" y="577334"/>
            <a:ext cx="1444626" cy="523220"/>
          </a:xfrm>
          <a:prstGeom prst="rect">
            <a:avLst/>
          </a:prstGeom>
        </p:spPr>
        <p:txBody>
          <a:bodyPr wrap="none">
            <a:spAutoFit/>
          </a:bodyPr>
          <a:lstStyle/>
          <a:p>
            <a:r>
              <a:rPr lang="en-US" sz="2800" b="1" dirty="0" smtClean="0">
                <a:latin typeface="Arial" panose="020B0604020202020204" pitchFamily="34" charset="0"/>
                <a:ea typeface="Arial" panose="020B0604020202020204" pitchFamily="34" charset="0"/>
              </a:rPr>
              <a:t>05:URT</a:t>
            </a:r>
            <a:endParaRPr lang="en-US" sz="2800" dirty="0"/>
          </a:p>
        </p:txBody>
      </p:sp>
      <p:pic>
        <p:nvPicPr>
          <p:cNvPr id="4" name="Picture 3" descr="https://lh7-rt.googleusercontent.com/docsz/AD_4nXc4D-JBbDgd1R5xdcBJWPwbpG0oSmVIQuRwqmxh7LwLWe5y0H3vOPkg05-ZyiY4N2YVXLc4Te7vU92CM2mDei69B1UmlGYuCwht18XsHsyXbMCbzNfuqYyYnx3lnUV-bFUFQAmfegdUPjFw4ijIrhkhIgU?key=-R3xrKX8kn3ltjK0vrL_Zg"/>
          <p:cNvPicPr/>
          <p:nvPr/>
        </p:nvPicPr>
        <p:blipFill>
          <a:blip r:embed="rId2">
            <a:extLst>
              <a:ext uri="{28A0092B-C50C-407E-A947-70E740481C1C}">
                <a14:useLocalDpi xmlns:a14="http://schemas.microsoft.com/office/drawing/2010/main" val="0"/>
              </a:ext>
            </a:extLst>
          </a:blip>
          <a:srcRect/>
          <a:stretch>
            <a:fillRect/>
          </a:stretch>
        </p:blipFill>
        <p:spPr bwMode="auto">
          <a:xfrm>
            <a:off x="2528454" y="3394364"/>
            <a:ext cx="7502236" cy="2962390"/>
          </a:xfrm>
          <a:prstGeom prst="rect">
            <a:avLst/>
          </a:prstGeom>
          <a:noFill/>
          <a:ln>
            <a:noFill/>
          </a:ln>
        </p:spPr>
      </p:pic>
      <p:pic>
        <p:nvPicPr>
          <p:cNvPr id="5" name="Picture 4"/>
          <p:cNvPicPr/>
          <p:nvPr/>
        </p:nvPicPr>
        <p:blipFill rotWithShape="1">
          <a:blip r:embed="rId3"/>
          <a:srcRect l="34216" t="51327" r="23077" b="9102"/>
          <a:stretch/>
        </p:blipFill>
        <p:spPr bwMode="auto">
          <a:xfrm>
            <a:off x="4315171" y="1038224"/>
            <a:ext cx="3928802" cy="2106757"/>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46555" t="39223" r="26847" b="53028"/>
          <a:stretch/>
        </p:blipFill>
        <p:spPr bwMode="auto">
          <a:xfrm>
            <a:off x="4315171" y="2964873"/>
            <a:ext cx="3928802" cy="6788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86164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308" y="268977"/>
            <a:ext cx="9905998" cy="711518"/>
          </a:xfrm>
        </p:spPr>
        <p:txBody>
          <a:bodyPr/>
          <a:lstStyle/>
          <a:p>
            <a:r>
              <a:rPr lang="en-US" b="1" dirty="0" smtClean="0"/>
              <a:t>LAST Design: </a:t>
            </a:r>
            <a:r>
              <a:rPr lang="en-US" b="1" dirty="0" err="1" smtClean="0"/>
              <a:t>ethErNet</a:t>
            </a:r>
            <a:endParaRPr lang="en-US" b="1" dirty="0"/>
          </a:p>
        </p:txBody>
      </p:sp>
      <p:sp>
        <p:nvSpPr>
          <p:cNvPr id="4" name="Rectangle 5"/>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7"/>
          <p:cNvSpPr>
            <a:spLocks noChangeArrowheads="1"/>
          </p:cNvSpPr>
          <p:nvPr/>
        </p:nvSpPr>
        <p:spPr bwMode="auto">
          <a:xfrm>
            <a:off x="152400" y="247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Arial" panose="020B0604020202020204" pitchFamily="34" charset="0"/>
              </a:rPr>
              <a:t> </a:t>
            </a:r>
            <a:endParaRPr kumimoji="0" lang="en-US" altLang="en-US" sz="11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8"/>
          <p:cNvSpPr>
            <a:spLocks noChangeArrowheads="1"/>
          </p:cNvSpPr>
          <p:nvPr/>
        </p:nvSpPr>
        <p:spPr bwMode="auto">
          <a:xfrm>
            <a:off x="152400" y="2476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p:cNvPicPr/>
          <p:nvPr/>
        </p:nvPicPr>
        <p:blipFill rotWithShape="1">
          <a:blip r:embed="rId2"/>
          <a:srcRect l="33236" t="29173" r="29454" b="60756"/>
          <a:stretch/>
        </p:blipFill>
        <p:spPr bwMode="auto">
          <a:xfrm>
            <a:off x="3993815" y="5797101"/>
            <a:ext cx="4939031" cy="701358"/>
          </a:xfrm>
          <a:prstGeom prst="rect">
            <a:avLst/>
          </a:prstGeom>
          <a:ln>
            <a:noFill/>
          </a:ln>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3"/>
          <a:srcRect l="22279" t="16493" r="17203" b="22396"/>
          <a:stretch/>
        </p:blipFill>
        <p:spPr>
          <a:xfrm>
            <a:off x="2489200" y="977900"/>
            <a:ext cx="7874000" cy="4470400"/>
          </a:xfrm>
          <a:prstGeom prst="rect">
            <a:avLst/>
          </a:prstGeom>
        </p:spPr>
      </p:pic>
    </p:spTree>
    <p:extLst>
      <p:ext uri="{BB962C8B-B14F-4D97-AF65-F5344CB8AC3E}">
        <p14:creationId xmlns:p14="http://schemas.microsoft.com/office/powerpoint/2010/main" val="4075121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62292" y="270145"/>
            <a:ext cx="2297600" cy="584775"/>
          </a:xfrm>
          <a:prstGeom prst="rect">
            <a:avLst/>
          </a:prstGeom>
        </p:spPr>
        <p:txBody>
          <a:bodyPr wrap="square">
            <a:spAutoFit/>
          </a:bodyPr>
          <a:lstStyle/>
          <a:p>
            <a:r>
              <a:rPr lang="en-US" sz="3200" b="1" dirty="0" smtClean="0"/>
              <a:t>MCU</a:t>
            </a:r>
            <a:endParaRPr lang="en-US" sz="3200" dirty="0"/>
          </a:p>
        </p:txBody>
      </p:sp>
      <p:pic>
        <p:nvPicPr>
          <p:cNvPr id="5" name="Picture 4"/>
          <p:cNvPicPr/>
          <p:nvPr/>
        </p:nvPicPr>
        <p:blipFill rotWithShape="1">
          <a:blip r:embed="rId2"/>
          <a:srcRect l="10218" t="16950" r="43054" b="23414"/>
          <a:stretch/>
        </p:blipFill>
        <p:spPr bwMode="auto">
          <a:xfrm>
            <a:off x="3656872" y="3372347"/>
            <a:ext cx="3677378" cy="2721045"/>
          </a:xfrm>
          <a:prstGeom prst="rect">
            <a:avLst/>
          </a:prstGeom>
          <a:ln>
            <a:noFill/>
          </a:ln>
          <a:extLst>
            <a:ext uri="{53640926-AAD7-44D8-BBD7-CCE9431645EC}">
              <a14:shadowObscured xmlns:a14="http://schemas.microsoft.com/office/drawing/2010/main"/>
            </a:ext>
          </a:extLst>
        </p:spPr>
      </p:pic>
      <p:pic>
        <p:nvPicPr>
          <p:cNvPr id="11266" name="Picture 119"/>
          <p:cNvPicPr>
            <a:picLocks noChangeAspect="1" noChangeArrowheads="1"/>
          </p:cNvPicPr>
          <p:nvPr/>
        </p:nvPicPr>
        <p:blipFill>
          <a:blip r:embed="rId3">
            <a:extLst>
              <a:ext uri="{28A0092B-C50C-407E-A947-70E740481C1C}">
                <a14:useLocalDpi xmlns:a14="http://schemas.microsoft.com/office/drawing/2010/main" val="0"/>
              </a:ext>
            </a:extLst>
          </a:blip>
          <a:srcRect l="16077" t="32677" r="46269" b="27493"/>
          <a:stretch>
            <a:fillRect/>
          </a:stretch>
        </p:blipFill>
        <p:spPr bwMode="auto">
          <a:xfrm>
            <a:off x="1662292" y="857590"/>
            <a:ext cx="3708168" cy="2209121"/>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20"/>
          <p:cNvPicPr>
            <a:picLocks noChangeAspect="1" noChangeArrowheads="1"/>
          </p:cNvPicPr>
          <p:nvPr/>
        </p:nvPicPr>
        <p:blipFill>
          <a:blip r:embed="rId4">
            <a:extLst>
              <a:ext uri="{28A0092B-C50C-407E-A947-70E740481C1C}">
                <a14:useLocalDpi xmlns:a14="http://schemas.microsoft.com/office/drawing/2010/main" val="0"/>
              </a:ext>
            </a:extLst>
          </a:blip>
          <a:srcRect l="17340" t="18791" r="42480" b="30156"/>
          <a:stretch>
            <a:fillRect/>
          </a:stretch>
        </p:blipFill>
        <p:spPr bwMode="auto">
          <a:xfrm>
            <a:off x="5822414" y="751978"/>
            <a:ext cx="3364304" cy="23992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0" y="2333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6"/>
          <p:cNvSpPr>
            <a:spLocks noChangeArrowheads="1"/>
          </p:cNvSpPr>
          <p:nvPr/>
        </p:nvSpPr>
        <p:spPr bwMode="auto">
          <a:xfrm>
            <a:off x="0" y="36671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7"/>
          <p:cNvSpPr>
            <a:spLocks noChangeArrowheads="1"/>
          </p:cNvSpPr>
          <p:nvPr/>
        </p:nvSpPr>
        <p:spPr bwMode="auto">
          <a:xfrm>
            <a:off x="0" y="5372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Arial" panose="020B0604020202020204" pitchFamily="34" charset="0"/>
              </a:rPr>
              <a:t> </a:t>
            </a:r>
            <a:r>
              <a:rPr kumimoji="0" lang="en-US" altLang="en-US" sz="1100" b="0" i="0" u="none" strike="noStrike" cap="none" normalizeH="0" baseline="0" smtClean="0">
                <a:ln>
                  <a:noFill/>
                </a:ln>
                <a:solidFill>
                  <a:schemeClr val="tx1"/>
                </a:solidFill>
                <a:effectLst/>
                <a:latin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0498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395" y="457200"/>
            <a:ext cx="1568786" cy="670067"/>
          </a:xfrm>
        </p:spPr>
        <p:txBody>
          <a:bodyPr/>
          <a:lstStyle/>
          <a:p>
            <a:r>
              <a:rPr lang="en-US" b="1" dirty="0" err="1" smtClean="0"/>
              <a:t>pORTS</a:t>
            </a:r>
            <a:endParaRPr lang="en-US" b="1" dirty="0"/>
          </a:p>
        </p:txBody>
      </p:sp>
      <p:pic>
        <p:nvPicPr>
          <p:cNvPr id="15362" name="Picture 130"/>
          <p:cNvPicPr>
            <a:picLocks noChangeAspect="1" noChangeArrowheads="1"/>
          </p:cNvPicPr>
          <p:nvPr/>
        </p:nvPicPr>
        <p:blipFill>
          <a:blip r:embed="rId2">
            <a:extLst>
              <a:ext uri="{28A0092B-C50C-407E-A947-70E740481C1C}">
                <a14:useLocalDpi xmlns:a14="http://schemas.microsoft.com/office/drawing/2010/main" val="0"/>
              </a:ext>
            </a:extLst>
          </a:blip>
          <a:srcRect l="9454" t="17104" r="54034" b="46408"/>
          <a:stretch>
            <a:fillRect/>
          </a:stretch>
        </p:blipFill>
        <p:spPr bwMode="auto">
          <a:xfrm>
            <a:off x="4199659" y="1127267"/>
            <a:ext cx="3792682" cy="2129225"/>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131"/>
          <p:cNvPicPr>
            <a:picLocks noChangeAspect="1" noChangeArrowheads="1"/>
          </p:cNvPicPr>
          <p:nvPr/>
        </p:nvPicPr>
        <p:blipFill>
          <a:blip r:embed="rId3">
            <a:extLst>
              <a:ext uri="{28A0092B-C50C-407E-A947-70E740481C1C}">
                <a14:useLocalDpi xmlns:a14="http://schemas.microsoft.com/office/drawing/2010/main" val="0"/>
              </a:ext>
            </a:extLst>
          </a:blip>
          <a:srcRect l="30769" t="34314" r="24680" b="38324"/>
          <a:stretch>
            <a:fillRect/>
          </a:stretch>
        </p:blipFill>
        <p:spPr bwMode="auto">
          <a:xfrm>
            <a:off x="2699981" y="3510247"/>
            <a:ext cx="6792037" cy="23370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457200" y="3048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137609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7963" y="592666"/>
            <a:ext cx="5011737" cy="628503"/>
          </a:xfrm>
        </p:spPr>
        <p:txBody>
          <a:bodyPr>
            <a:normAutofit/>
          </a:bodyPr>
          <a:lstStyle/>
          <a:p>
            <a:r>
              <a:rPr lang="en-US" b="1" dirty="0" err="1" smtClean="0"/>
              <a:t>IntrodUCTION</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963" y="1422754"/>
            <a:ext cx="9253720" cy="4120796"/>
          </a:xfrm>
        </p:spPr>
      </p:pic>
    </p:spTree>
    <p:extLst>
      <p:ext uri="{BB962C8B-B14F-4D97-AF65-F5344CB8AC3E}">
        <p14:creationId xmlns:p14="http://schemas.microsoft.com/office/powerpoint/2010/main" val="1920634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6130" y="272990"/>
            <a:ext cx="1194713" cy="517667"/>
          </a:xfrm>
        </p:spPr>
        <p:txBody>
          <a:bodyPr>
            <a:normAutofit fontScale="90000"/>
          </a:bodyPr>
          <a:lstStyle/>
          <a:p>
            <a:r>
              <a:rPr lang="en-US" b="1" dirty="0" smtClean="0"/>
              <a:t>PCB</a:t>
            </a:r>
            <a:endParaRPr lang="en-US" b="1" dirty="0"/>
          </a:p>
        </p:txBody>
      </p:sp>
      <p:sp>
        <p:nvSpPr>
          <p:cNvPr id="4" name="Text Placeholder 3"/>
          <p:cNvSpPr>
            <a:spLocks noGrp="1"/>
          </p:cNvSpPr>
          <p:nvPr>
            <p:ph type="body" sz="half" idx="2"/>
          </p:nvPr>
        </p:nvSpPr>
        <p:spPr>
          <a:xfrm>
            <a:off x="1240223" y="737092"/>
            <a:ext cx="9707177" cy="3574473"/>
          </a:xfrm>
        </p:spPr>
        <p:txBody>
          <a:bodyPr/>
          <a:lstStyle/>
          <a:p>
            <a:r>
              <a:rPr lang="en-US" b="1" dirty="0" smtClean="0"/>
              <a:t>Before making layout we should do some checks in schematic part. Checking rules and connections.</a:t>
            </a:r>
          </a:p>
          <a:p>
            <a:r>
              <a:rPr lang="en-US" b="1" dirty="0" smtClean="0"/>
              <a:t>Also setting ERC matrix is good for find and setup all possible the errors in our board.</a:t>
            </a:r>
            <a:endParaRPr lang="en-US" b="1" dirty="0"/>
          </a:p>
        </p:txBody>
      </p:sp>
      <p:pic>
        <p:nvPicPr>
          <p:cNvPr id="12295" name="Picture 59"/>
          <p:cNvPicPr>
            <a:picLocks noChangeAspect="1" noChangeArrowheads="1"/>
          </p:cNvPicPr>
          <p:nvPr/>
        </p:nvPicPr>
        <p:blipFill>
          <a:blip r:embed="rId2">
            <a:extLst>
              <a:ext uri="{28A0092B-C50C-407E-A947-70E740481C1C}">
                <a14:useLocalDpi xmlns:a14="http://schemas.microsoft.com/office/drawing/2010/main" val="0"/>
              </a:ext>
            </a:extLst>
          </a:blip>
          <a:srcRect l="-146" b="79346"/>
          <a:stretch>
            <a:fillRect/>
          </a:stretch>
        </p:blipFill>
        <p:spPr bwMode="auto">
          <a:xfrm>
            <a:off x="3426133" y="1622852"/>
            <a:ext cx="59436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80"/>
          <p:cNvPicPr>
            <a:picLocks noChangeAspect="1" noChangeArrowheads="1"/>
          </p:cNvPicPr>
          <p:nvPr/>
        </p:nvPicPr>
        <p:blipFill>
          <a:blip r:embed="rId3">
            <a:extLst>
              <a:ext uri="{28A0092B-C50C-407E-A947-70E740481C1C}">
                <a14:useLocalDpi xmlns:a14="http://schemas.microsoft.com/office/drawing/2010/main" val="0"/>
              </a:ext>
            </a:extLst>
          </a:blip>
          <a:srcRect l="26559" t="20912" r="19295" b="17377"/>
          <a:stretch>
            <a:fillRect/>
          </a:stretch>
        </p:blipFill>
        <p:spPr bwMode="auto">
          <a:xfrm>
            <a:off x="1445948" y="2378067"/>
            <a:ext cx="3209925" cy="2066925"/>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82"/>
          <p:cNvPicPr>
            <a:picLocks noChangeAspect="1" noChangeArrowheads="1"/>
          </p:cNvPicPr>
          <p:nvPr/>
        </p:nvPicPr>
        <p:blipFill>
          <a:blip r:embed="rId4">
            <a:extLst>
              <a:ext uri="{28A0092B-C50C-407E-A947-70E740481C1C}">
                <a14:useLocalDpi xmlns:a14="http://schemas.microsoft.com/office/drawing/2010/main" val="0"/>
              </a:ext>
            </a:extLst>
          </a:blip>
          <a:srcRect l="26706" t="20912" r="19586" b="18150"/>
          <a:stretch>
            <a:fillRect/>
          </a:stretch>
        </p:blipFill>
        <p:spPr bwMode="auto">
          <a:xfrm>
            <a:off x="8171356" y="2367393"/>
            <a:ext cx="31908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85"/>
          <p:cNvPicPr>
            <a:picLocks noChangeAspect="1" noChangeArrowheads="1"/>
          </p:cNvPicPr>
          <p:nvPr/>
        </p:nvPicPr>
        <p:blipFill>
          <a:blip r:embed="rId5">
            <a:extLst>
              <a:ext uri="{28A0092B-C50C-407E-A947-70E740481C1C}">
                <a14:useLocalDpi xmlns:a14="http://schemas.microsoft.com/office/drawing/2010/main" val="0"/>
              </a:ext>
            </a:extLst>
          </a:blip>
          <a:srcRect l="26273" t="21431" r="18867" b="18159"/>
          <a:stretch>
            <a:fillRect/>
          </a:stretch>
        </p:blipFill>
        <p:spPr bwMode="auto">
          <a:xfrm>
            <a:off x="4764396" y="2412984"/>
            <a:ext cx="326707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96"/>
          <p:cNvPicPr>
            <a:picLocks noChangeAspect="1" noChangeArrowheads="1"/>
          </p:cNvPicPr>
          <p:nvPr/>
        </p:nvPicPr>
        <p:blipFill>
          <a:blip r:embed="rId6">
            <a:extLst>
              <a:ext uri="{28A0092B-C50C-407E-A947-70E740481C1C}">
                <a14:useLocalDpi xmlns:a14="http://schemas.microsoft.com/office/drawing/2010/main" val="0"/>
              </a:ext>
            </a:extLst>
          </a:blip>
          <a:srcRect t="15234" r="8272" b="45769"/>
          <a:stretch>
            <a:fillRect/>
          </a:stretch>
        </p:blipFill>
        <p:spPr bwMode="auto">
          <a:xfrm>
            <a:off x="1495425" y="4751371"/>
            <a:ext cx="5448300" cy="130492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126"/>
          <p:cNvPicPr>
            <a:picLocks noChangeAspect="1" noChangeArrowheads="1"/>
          </p:cNvPicPr>
          <p:nvPr/>
        </p:nvPicPr>
        <p:blipFill>
          <a:blip r:embed="rId7">
            <a:extLst>
              <a:ext uri="{28A0092B-C50C-407E-A947-70E740481C1C}">
                <a14:useLocalDpi xmlns:a14="http://schemas.microsoft.com/office/drawing/2010/main" val="0"/>
              </a:ext>
            </a:extLst>
          </a:blip>
          <a:srcRect t="19884" r="74892" b="53014"/>
          <a:stretch>
            <a:fillRect/>
          </a:stretch>
        </p:blipFill>
        <p:spPr bwMode="auto">
          <a:xfrm>
            <a:off x="7397400" y="4683147"/>
            <a:ext cx="2241900" cy="13565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9"/>
          <p:cNvSpPr>
            <a:spLocks noChangeArrowheads="1"/>
          </p:cNvSpPr>
          <p:nvPr/>
        </p:nvSpPr>
        <p:spPr bwMode="auto">
          <a:xfrm>
            <a:off x="0" y="1143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10"/>
          <p:cNvSpPr>
            <a:spLocks noChangeArrowheads="1"/>
          </p:cNvSpPr>
          <p:nvPr/>
        </p:nvSpPr>
        <p:spPr bwMode="auto">
          <a:xfrm>
            <a:off x="0" y="3209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11"/>
          <p:cNvSpPr>
            <a:spLocks noChangeArrowheads="1"/>
          </p:cNvSpPr>
          <p:nvPr/>
        </p:nvSpPr>
        <p:spPr bwMode="auto">
          <a:xfrm>
            <a:off x="0" y="52482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2"/>
          <p:cNvSpPr>
            <a:spLocks noChangeArrowheads="1"/>
          </p:cNvSpPr>
          <p:nvPr/>
        </p:nvSpPr>
        <p:spPr bwMode="auto">
          <a:xfrm>
            <a:off x="0" y="7724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3"/>
          <p:cNvSpPr>
            <a:spLocks noChangeArrowheads="1"/>
          </p:cNvSpPr>
          <p:nvPr/>
        </p:nvSpPr>
        <p:spPr bwMode="auto">
          <a:xfrm>
            <a:off x="0" y="9029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4"/>
          <p:cNvSpPr>
            <a:spLocks noChangeArrowheads="1"/>
          </p:cNvSpPr>
          <p:nvPr/>
        </p:nvSpPr>
        <p:spPr bwMode="auto">
          <a:xfrm>
            <a:off x="0" y="9934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5"/>
          <p:cNvSpPr>
            <a:spLocks noChangeArrowheads="1"/>
          </p:cNvSpPr>
          <p:nvPr/>
        </p:nvSpPr>
        <p:spPr bwMode="auto">
          <a:xfrm>
            <a:off x="0" y="10572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321519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355348" y="411925"/>
            <a:ext cx="4898495" cy="406399"/>
          </a:xfrm>
        </p:spPr>
        <p:txBody>
          <a:bodyPr>
            <a:noAutofit/>
          </a:bodyPr>
          <a:lstStyle/>
          <a:p>
            <a:r>
              <a:rPr lang="en-US" sz="2000" b="1" dirty="0" smtClean="0"/>
              <a:t>Putting all elements in order with annotate:</a:t>
            </a:r>
            <a:endParaRPr lang="en-US" sz="2000" b="1" dirty="0"/>
          </a:p>
        </p:txBody>
      </p:sp>
      <p:pic>
        <p:nvPicPr>
          <p:cNvPr id="5" name="Picture 46"/>
          <p:cNvPicPr>
            <a:picLocks noChangeAspect="1" noChangeArrowheads="1"/>
          </p:cNvPicPr>
          <p:nvPr/>
        </p:nvPicPr>
        <p:blipFill>
          <a:blip r:embed="rId2">
            <a:extLst>
              <a:ext uri="{28A0092B-C50C-407E-A947-70E740481C1C}">
                <a14:useLocalDpi xmlns:a14="http://schemas.microsoft.com/office/drawing/2010/main" val="0"/>
              </a:ext>
            </a:extLst>
          </a:blip>
          <a:srcRect r="16402" b="80894"/>
          <a:stretch>
            <a:fillRect/>
          </a:stretch>
        </p:blipFill>
        <p:spPr bwMode="auto">
          <a:xfrm>
            <a:off x="1355348" y="851618"/>
            <a:ext cx="10247372" cy="13152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55348" y="1989900"/>
            <a:ext cx="10270595" cy="3970318"/>
          </a:xfrm>
          <a:prstGeom prst="rect">
            <a:avLst/>
          </a:prstGeom>
        </p:spPr>
        <p:txBody>
          <a:bodyPr wrap="square">
            <a:spAutoFit/>
          </a:bodyPr>
          <a:lstStyle/>
          <a:p>
            <a:endParaRPr lang="en-US" b="1" dirty="0" smtClean="0"/>
          </a:p>
          <a:p>
            <a:r>
              <a:rPr lang="en-US" b="1" dirty="0" smtClean="0"/>
              <a:t>Now is time to make layout.</a:t>
            </a:r>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smtClean="0"/>
          </a:p>
          <a:p>
            <a:endParaRPr lang="en-US" b="1" dirty="0"/>
          </a:p>
          <a:p>
            <a:endParaRPr lang="en-US" b="1" dirty="0" smtClean="0"/>
          </a:p>
          <a:p>
            <a:r>
              <a:rPr lang="en-US" b="1" dirty="0" smtClean="0"/>
              <a:t>(Every time you make changes in schematic you should do this and you should update you layout. But first time just make a file as input)</a:t>
            </a:r>
          </a:p>
          <a:p>
            <a:r>
              <a:rPr lang="en-US" b="1" dirty="0" smtClean="0"/>
              <a:t> </a:t>
            </a:r>
            <a:endParaRPr lang="en-US" b="1" dirty="0"/>
          </a:p>
        </p:txBody>
      </p:sp>
      <p:pic>
        <p:nvPicPr>
          <p:cNvPr id="7" name="Picture 6"/>
          <p:cNvPicPr>
            <a:picLocks noChangeAspect="1"/>
          </p:cNvPicPr>
          <p:nvPr/>
        </p:nvPicPr>
        <p:blipFill rotWithShape="1">
          <a:blip r:embed="rId3"/>
          <a:srcRect l="32709" t="33879" r="32933" b="38343"/>
          <a:stretch/>
        </p:blipFill>
        <p:spPr>
          <a:xfrm>
            <a:off x="3804595" y="2865267"/>
            <a:ext cx="4273685" cy="1942584"/>
          </a:xfrm>
          <a:prstGeom prst="rect">
            <a:avLst/>
          </a:prstGeom>
        </p:spPr>
      </p:pic>
    </p:spTree>
    <p:extLst>
      <p:ext uri="{BB962C8B-B14F-4D97-AF65-F5344CB8AC3E}">
        <p14:creationId xmlns:p14="http://schemas.microsoft.com/office/powerpoint/2010/main" val="2794565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32856" y="711561"/>
            <a:ext cx="8527145" cy="3970318"/>
          </a:xfrm>
          <a:prstGeom prst="rect">
            <a:avLst/>
          </a:prstGeom>
          <a:noFill/>
        </p:spPr>
        <p:txBody>
          <a:bodyPr wrap="square" rtlCol="0">
            <a:spAutoFit/>
          </a:bodyPr>
          <a:lstStyle/>
          <a:p>
            <a:r>
              <a:rPr lang="en-US" dirty="0" smtClean="0"/>
              <a:t>Our board has two layers and we will be tell about designing in two layers top and bottom. But we can add new layer if we want.</a:t>
            </a:r>
          </a:p>
          <a:p>
            <a:pPr marL="285750" indent="-285750">
              <a:buFont typeface="Arial" panose="020B0604020202020204" pitchFamily="34" charset="0"/>
              <a:buChar char="•"/>
            </a:pPr>
            <a:r>
              <a:rPr lang="en-US" dirty="0" smtClean="0"/>
              <a:t>Size and distance in cadence is based on MILS (</a:t>
            </a:r>
            <a:r>
              <a:rPr lang="en-US" dirty="0" err="1" smtClean="0"/>
              <a:t>mili</a:t>
            </a:r>
            <a:r>
              <a:rPr lang="en-US" dirty="0" smtClean="0"/>
              <a:t> inches) but you can change it.</a:t>
            </a:r>
          </a:p>
          <a:p>
            <a:pPr marL="285750" indent="-285750">
              <a:buFont typeface="Arial" panose="020B0604020202020204" pitchFamily="34" charset="0"/>
              <a:buChar char="•"/>
            </a:pPr>
            <a:r>
              <a:rPr lang="en-US" dirty="0" smtClean="0"/>
              <a:t>At the first you need to draw a outline for your board</a:t>
            </a:r>
          </a:p>
          <a:p>
            <a:r>
              <a:rPr lang="en-US" dirty="0" smtClean="0"/>
              <a:t>(Our board should be 7.5cm x 5.5cm and we converted it to MILS)</a:t>
            </a:r>
          </a:p>
          <a:p>
            <a:r>
              <a:rPr lang="en-US" dirty="0" smtClean="0"/>
              <a:t>2900 X 2200 MILS , 30MIL Edge Clearance</a:t>
            </a:r>
            <a:endParaRPr lang="en-US" dirty="0"/>
          </a:p>
          <a:p>
            <a:endParaRPr lang="en-US" dirty="0" smtClean="0"/>
          </a:p>
          <a:p>
            <a:endParaRPr lang="en-US" dirty="0"/>
          </a:p>
          <a:p>
            <a:endParaRPr lang="en-US" dirty="0" smtClean="0"/>
          </a:p>
          <a:p>
            <a:endParaRPr lang="en-US" dirty="0" smtClean="0"/>
          </a:p>
          <a:p>
            <a:pPr marL="285750" indent="-285750">
              <a:buFont typeface="Arial" panose="020B0604020202020204" pitchFamily="34" charset="0"/>
              <a:buChar char="•"/>
            </a:pPr>
            <a:r>
              <a:rPr lang="en-US" dirty="0" smtClean="0"/>
              <a:t>Then you set your coordinates and grid (Typically in left bottom corner of outline)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p:txBody>
      </p:sp>
      <p:sp>
        <p:nvSpPr>
          <p:cNvPr id="2" name="Title 1"/>
          <p:cNvSpPr>
            <a:spLocks noGrp="1"/>
          </p:cNvSpPr>
          <p:nvPr>
            <p:ph type="title"/>
          </p:nvPr>
        </p:nvSpPr>
        <p:spPr>
          <a:xfrm>
            <a:off x="1632856" y="191436"/>
            <a:ext cx="3860722" cy="537029"/>
          </a:xfrm>
        </p:spPr>
        <p:txBody>
          <a:bodyPr>
            <a:normAutofit/>
          </a:bodyPr>
          <a:lstStyle/>
          <a:p>
            <a:r>
              <a:rPr lang="en-US" b="1" dirty="0" smtClean="0"/>
              <a:t>PCB DESIGN</a:t>
            </a:r>
            <a:endParaRPr lang="en-US" b="1" dirty="0"/>
          </a:p>
        </p:txBody>
      </p:sp>
      <p:pic>
        <p:nvPicPr>
          <p:cNvPr id="11" name="Picture 10"/>
          <p:cNvPicPr>
            <a:picLocks noChangeAspect="1"/>
          </p:cNvPicPr>
          <p:nvPr/>
        </p:nvPicPr>
        <p:blipFill rotWithShape="1">
          <a:blip r:embed="rId2"/>
          <a:srcRect l="65060" b="65923"/>
          <a:stretch/>
        </p:blipFill>
        <p:spPr>
          <a:xfrm>
            <a:off x="8665035" y="1657388"/>
            <a:ext cx="2989932" cy="1639496"/>
          </a:xfrm>
          <a:prstGeom prst="rect">
            <a:avLst/>
          </a:prstGeom>
        </p:spPr>
      </p:pic>
      <p:pic>
        <p:nvPicPr>
          <p:cNvPr id="4" name="Picture 3"/>
          <p:cNvPicPr>
            <a:picLocks noChangeAspect="1"/>
          </p:cNvPicPr>
          <p:nvPr/>
        </p:nvPicPr>
        <p:blipFill rotWithShape="1">
          <a:blip r:embed="rId3"/>
          <a:srcRect l="30514" t="1799" r="29343" b="42708"/>
          <a:stretch/>
        </p:blipFill>
        <p:spPr>
          <a:xfrm>
            <a:off x="5962091" y="3920835"/>
            <a:ext cx="3296929" cy="2562335"/>
          </a:xfrm>
          <a:prstGeom prst="rect">
            <a:avLst/>
          </a:prstGeom>
        </p:spPr>
      </p:pic>
      <p:pic>
        <p:nvPicPr>
          <p:cNvPr id="5" name="Picture 4"/>
          <p:cNvPicPr>
            <a:picLocks noChangeAspect="1"/>
          </p:cNvPicPr>
          <p:nvPr/>
        </p:nvPicPr>
        <p:blipFill rotWithShape="1">
          <a:blip r:embed="rId4"/>
          <a:srcRect l="12226" t="19461" r="56151" b="29688"/>
          <a:stretch/>
        </p:blipFill>
        <p:spPr>
          <a:xfrm>
            <a:off x="2886640" y="3943350"/>
            <a:ext cx="2809310" cy="2539820"/>
          </a:xfrm>
          <a:prstGeom prst="rect">
            <a:avLst/>
          </a:prstGeom>
        </p:spPr>
      </p:pic>
    </p:spTree>
    <p:extLst>
      <p:ext uri="{BB962C8B-B14F-4D97-AF65-F5344CB8AC3E}">
        <p14:creationId xmlns:p14="http://schemas.microsoft.com/office/powerpoint/2010/main" val="1652007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2945" y="1415626"/>
            <a:ext cx="9656618" cy="707886"/>
          </a:xfrm>
          <a:prstGeom prst="rect">
            <a:avLst/>
          </a:prstGeom>
        </p:spPr>
        <p:txBody>
          <a:bodyPr wrap="square">
            <a:spAutoFit/>
          </a:bodyPr>
          <a:lstStyle/>
          <a:p>
            <a:pPr marL="285750" indent="-285750">
              <a:buFont typeface="Arial" panose="020B0604020202020204" pitchFamily="34" charset="0"/>
              <a:buChar char="•"/>
            </a:pPr>
            <a:r>
              <a:rPr lang="en-US" sz="2000" dirty="0"/>
              <a:t>Here you need to have devices footprints and you should add them to your board file.</a:t>
            </a:r>
          </a:p>
          <a:p>
            <a:pPr marL="285750" indent="-285750">
              <a:buFont typeface="Arial" panose="020B0604020202020204" pitchFamily="34" charset="0"/>
              <a:buChar char="•"/>
            </a:pPr>
            <a:r>
              <a:rPr lang="en-US" sz="2000" dirty="0"/>
              <a:t>Then you place parts like this </a:t>
            </a:r>
          </a:p>
        </p:txBody>
      </p:sp>
      <p:pic>
        <p:nvPicPr>
          <p:cNvPr id="3" name="Picture 2"/>
          <p:cNvPicPr/>
          <p:nvPr/>
        </p:nvPicPr>
        <p:blipFill rotWithShape="1">
          <a:blip r:embed="rId2"/>
          <a:srcRect l="9801" t="17589" r="53729" b="30192"/>
          <a:stretch/>
        </p:blipFill>
        <p:spPr bwMode="auto">
          <a:xfrm>
            <a:off x="8010135" y="2396836"/>
            <a:ext cx="3683100" cy="3285207"/>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3"/>
          <a:srcRect t="-258" r="43541" b="6196"/>
          <a:stretch/>
        </p:blipFill>
        <p:spPr bwMode="auto">
          <a:xfrm>
            <a:off x="4825046" y="2396836"/>
            <a:ext cx="3058190" cy="3158836"/>
          </a:xfrm>
          <a:prstGeom prst="rect">
            <a:avLst/>
          </a:prstGeom>
          <a:ln>
            <a:noFill/>
          </a:ln>
          <a:extLst>
            <a:ext uri="{53640926-AAD7-44D8-BBD7-CCE9431645EC}">
              <a14:shadowObscured xmlns:a14="http://schemas.microsoft.com/office/drawing/2010/main"/>
            </a:ext>
          </a:extLst>
        </p:spPr>
      </p:pic>
      <p:pic>
        <p:nvPicPr>
          <p:cNvPr id="5" name="Picture 4"/>
          <p:cNvPicPr>
            <a:picLocks noChangeAspect="1"/>
          </p:cNvPicPr>
          <p:nvPr/>
        </p:nvPicPr>
        <p:blipFill rotWithShape="1">
          <a:blip r:embed="rId4"/>
          <a:srcRect l="4263" t="2331" r="35944" b="26042"/>
          <a:stretch/>
        </p:blipFill>
        <p:spPr>
          <a:xfrm>
            <a:off x="1146699" y="2692691"/>
            <a:ext cx="3551448" cy="2391927"/>
          </a:xfrm>
          <a:prstGeom prst="rect">
            <a:avLst/>
          </a:prstGeom>
        </p:spPr>
      </p:pic>
    </p:spTree>
    <p:extLst>
      <p:ext uri="{BB962C8B-B14F-4D97-AF65-F5344CB8AC3E}">
        <p14:creationId xmlns:p14="http://schemas.microsoft.com/office/powerpoint/2010/main" val="224913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433" y="827314"/>
            <a:ext cx="3856037" cy="594856"/>
          </a:xfrm>
        </p:spPr>
        <p:txBody>
          <a:bodyPr>
            <a:normAutofit fontScale="90000"/>
          </a:bodyPr>
          <a:lstStyle/>
          <a:p>
            <a:r>
              <a:rPr lang="en-US" b="1" dirty="0" smtClean="0"/>
              <a:t>Cadence features:</a:t>
            </a:r>
            <a:br>
              <a:rPr lang="en-US" b="1" dirty="0" smtClean="0"/>
            </a:br>
            <a:r>
              <a:rPr lang="en-US" dirty="0" smtClean="0"/>
              <a:t>find menu</a:t>
            </a:r>
            <a:endParaRPr lang="en-US" dirty="0"/>
          </a:p>
        </p:txBody>
      </p:sp>
      <p:pic>
        <p:nvPicPr>
          <p:cNvPr id="10" name="Picture 9"/>
          <p:cNvPicPr>
            <a:picLocks noChangeAspect="1"/>
          </p:cNvPicPr>
          <p:nvPr/>
        </p:nvPicPr>
        <p:blipFill rotWithShape="1">
          <a:blip r:embed="rId2"/>
          <a:srcRect l="72868" t="14831" b="47669"/>
          <a:stretch/>
        </p:blipFill>
        <p:spPr>
          <a:xfrm>
            <a:off x="3488452" y="1589607"/>
            <a:ext cx="5097613" cy="3961246"/>
          </a:xfrm>
          <a:prstGeom prst="rect">
            <a:avLst/>
          </a:prstGeom>
        </p:spPr>
      </p:pic>
    </p:spTree>
    <p:extLst>
      <p:ext uri="{BB962C8B-B14F-4D97-AF65-F5344CB8AC3E}">
        <p14:creationId xmlns:p14="http://schemas.microsoft.com/office/powerpoint/2010/main" val="247591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701" t="15228" b="21081"/>
          <a:stretch/>
        </p:blipFill>
        <p:spPr>
          <a:xfrm>
            <a:off x="1785355" y="3973330"/>
            <a:ext cx="6605401" cy="2430966"/>
          </a:xfrm>
          <a:prstGeom prst="rect">
            <a:avLst/>
          </a:prstGeom>
        </p:spPr>
      </p:pic>
      <p:pic>
        <p:nvPicPr>
          <p:cNvPr id="6" name="Picture 5"/>
          <p:cNvPicPr>
            <a:picLocks noChangeAspect="1"/>
          </p:cNvPicPr>
          <p:nvPr/>
        </p:nvPicPr>
        <p:blipFill rotWithShape="1">
          <a:blip r:embed="rId3"/>
          <a:srcRect l="2702" t="15625" r="3260" b="20089"/>
          <a:stretch/>
        </p:blipFill>
        <p:spPr>
          <a:xfrm>
            <a:off x="1785355" y="1214335"/>
            <a:ext cx="6605401" cy="2538730"/>
          </a:xfrm>
          <a:prstGeom prst="rect">
            <a:avLst/>
          </a:prstGeom>
        </p:spPr>
      </p:pic>
      <p:sp>
        <p:nvSpPr>
          <p:cNvPr id="7" name="TextBox 6"/>
          <p:cNvSpPr txBox="1"/>
          <p:nvPr/>
        </p:nvSpPr>
        <p:spPr>
          <a:xfrm>
            <a:off x="4432300" y="347739"/>
            <a:ext cx="4476750" cy="646331"/>
          </a:xfrm>
          <a:prstGeom prst="rect">
            <a:avLst/>
          </a:prstGeom>
          <a:noFill/>
        </p:spPr>
        <p:txBody>
          <a:bodyPr wrap="square" rtlCol="0">
            <a:spAutoFit/>
          </a:bodyPr>
          <a:lstStyle/>
          <a:p>
            <a:r>
              <a:rPr lang="en-US" sz="3600" b="1" dirty="0" smtClean="0"/>
              <a:t>Visibility Menu</a:t>
            </a:r>
            <a:endParaRPr lang="en-US" sz="3600"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4250" y="1684235"/>
            <a:ext cx="2324100" cy="4137660"/>
          </a:xfrm>
          <a:prstGeom prst="rect">
            <a:avLst/>
          </a:prstGeom>
        </p:spPr>
      </p:pic>
    </p:spTree>
    <p:extLst>
      <p:ext uri="{BB962C8B-B14F-4D97-AF65-F5344CB8AC3E}">
        <p14:creationId xmlns:p14="http://schemas.microsoft.com/office/powerpoint/2010/main" val="2326240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5722" t="26042" r="13796" b="26988"/>
          <a:stretch/>
        </p:blipFill>
        <p:spPr>
          <a:xfrm>
            <a:off x="3624689" y="4189163"/>
            <a:ext cx="4973212" cy="2171403"/>
          </a:xfrm>
          <a:prstGeom prst="rect">
            <a:avLst/>
          </a:prstGeom>
        </p:spPr>
      </p:pic>
      <p:pic>
        <p:nvPicPr>
          <p:cNvPr id="6" name="Picture 5"/>
          <p:cNvPicPr>
            <a:picLocks noChangeAspect="1"/>
          </p:cNvPicPr>
          <p:nvPr/>
        </p:nvPicPr>
        <p:blipFill rotWithShape="1">
          <a:blip r:embed="rId3"/>
          <a:srcRect b="5119"/>
          <a:stretch/>
        </p:blipFill>
        <p:spPr>
          <a:xfrm>
            <a:off x="6084466" y="1582540"/>
            <a:ext cx="4542316" cy="2423077"/>
          </a:xfrm>
          <a:prstGeom prst="rect">
            <a:avLst/>
          </a:prstGeom>
        </p:spPr>
      </p:pic>
      <p:pic>
        <p:nvPicPr>
          <p:cNvPr id="7" name="Picture 6"/>
          <p:cNvPicPr>
            <a:picLocks noChangeAspect="1"/>
          </p:cNvPicPr>
          <p:nvPr/>
        </p:nvPicPr>
        <p:blipFill rotWithShape="1">
          <a:blip r:embed="rId4"/>
          <a:srcRect l="5485" t="7967" r="29424" b="20071"/>
          <a:stretch/>
        </p:blipFill>
        <p:spPr>
          <a:xfrm>
            <a:off x="1650415" y="1551297"/>
            <a:ext cx="3948548" cy="2454320"/>
          </a:xfrm>
          <a:prstGeom prst="rect">
            <a:avLst/>
          </a:prstGeom>
        </p:spPr>
      </p:pic>
      <p:pic>
        <p:nvPicPr>
          <p:cNvPr id="8" name="Picture 7"/>
          <p:cNvPicPr>
            <a:picLocks noChangeAspect="1"/>
          </p:cNvPicPr>
          <p:nvPr/>
        </p:nvPicPr>
        <p:blipFill rotWithShape="1">
          <a:blip r:embed="rId5"/>
          <a:srcRect l="50439" t="5953" r="23294" b="84603"/>
          <a:stretch/>
        </p:blipFill>
        <p:spPr>
          <a:xfrm flipV="1">
            <a:off x="3561771" y="430089"/>
            <a:ext cx="4793853" cy="968905"/>
          </a:xfrm>
          <a:prstGeom prst="rect">
            <a:avLst/>
          </a:prstGeom>
        </p:spPr>
      </p:pic>
    </p:spTree>
    <p:extLst>
      <p:ext uri="{BB962C8B-B14F-4D97-AF65-F5344CB8AC3E}">
        <p14:creationId xmlns:p14="http://schemas.microsoft.com/office/powerpoint/2010/main" val="465751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0287" t="-446" r="12407" b="60565"/>
          <a:stretch/>
        </p:blipFill>
        <p:spPr>
          <a:xfrm>
            <a:off x="1673933" y="1912440"/>
            <a:ext cx="8419846" cy="2442119"/>
          </a:xfrm>
          <a:prstGeom prst="rect">
            <a:avLst/>
          </a:prstGeom>
        </p:spPr>
      </p:pic>
      <p:sp>
        <p:nvSpPr>
          <p:cNvPr id="6" name="TextBox 5"/>
          <p:cNvSpPr txBox="1"/>
          <p:nvPr/>
        </p:nvSpPr>
        <p:spPr>
          <a:xfrm>
            <a:off x="1565983" y="609599"/>
            <a:ext cx="2142417" cy="769441"/>
          </a:xfrm>
          <a:prstGeom prst="rect">
            <a:avLst/>
          </a:prstGeom>
          <a:noFill/>
        </p:spPr>
        <p:txBody>
          <a:bodyPr wrap="square" rtlCol="0">
            <a:spAutoFit/>
          </a:bodyPr>
          <a:lstStyle/>
          <a:p>
            <a:r>
              <a:rPr lang="en-US" sz="4400" b="1" dirty="0" err="1" smtClean="0"/>
              <a:t>xsection</a:t>
            </a:r>
            <a:endParaRPr lang="en-US" sz="4400" b="1" dirty="0"/>
          </a:p>
        </p:txBody>
      </p:sp>
    </p:spTree>
    <p:extLst>
      <p:ext uri="{BB962C8B-B14F-4D97-AF65-F5344CB8AC3E}">
        <p14:creationId xmlns:p14="http://schemas.microsoft.com/office/powerpoint/2010/main" val="2833711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39556" b="5478"/>
          <a:stretch/>
        </p:blipFill>
        <p:spPr>
          <a:xfrm>
            <a:off x="2330449" y="1102806"/>
            <a:ext cx="5568951" cy="4896212"/>
          </a:xfrm>
          <a:prstGeom prst="rect">
            <a:avLst/>
          </a:prstGeom>
        </p:spPr>
      </p:pic>
      <p:sp>
        <p:nvSpPr>
          <p:cNvPr id="8" name="TextBox 7"/>
          <p:cNvSpPr txBox="1"/>
          <p:nvPr/>
        </p:nvSpPr>
        <p:spPr>
          <a:xfrm>
            <a:off x="4152900" y="209550"/>
            <a:ext cx="4267200" cy="646331"/>
          </a:xfrm>
          <a:prstGeom prst="rect">
            <a:avLst/>
          </a:prstGeom>
          <a:noFill/>
        </p:spPr>
        <p:txBody>
          <a:bodyPr wrap="square" rtlCol="0">
            <a:spAutoFit/>
          </a:bodyPr>
          <a:lstStyle/>
          <a:p>
            <a:r>
              <a:rPr lang="en-US" sz="3600" b="1" dirty="0" smtClean="0"/>
              <a:t>Placement Mode</a:t>
            </a:r>
            <a:endParaRPr lang="en-US" sz="3600" b="1" dirty="0"/>
          </a:p>
        </p:txBody>
      </p:sp>
      <p:pic>
        <p:nvPicPr>
          <p:cNvPr id="9" name="Picture 8"/>
          <p:cNvPicPr>
            <a:picLocks noChangeAspect="1"/>
          </p:cNvPicPr>
          <p:nvPr/>
        </p:nvPicPr>
        <p:blipFill rotWithShape="1">
          <a:blip r:embed="rId3"/>
          <a:srcRect l="35497" t="28993" r="43168" b="31002"/>
          <a:stretch/>
        </p:blipFill>
        <p:spPr>
          <a:xfrm>
            <a:off x="8171543" y="1993900"/>
            <a:ext cx="2775857" cy="2926443"/>
          </a:xfrm>
          <a:prstGeom prst="rect">
            <a:avLst/>
          </a:prstGeom>
        </p:spPr>
      </p:pic>
      <p:sp>
        <p:nvSpPr>
          <p:cNvPr id="2" name="Rectangle 1"/>
          <p:cNvSpPr/>
          <p:nvPr/>
        </p:nvSpPr>
        <p:spPr>
          <a:xfrm>
            <a:off x="3703320" y="1432560"/>
            <a:ext cx="899160" cy="441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9605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Schematic debugging during </a:t>
            </a:r>
            <a:r>
              <a:rPr lang="en-US" b="1" dirty="0" err="1" smtClean="0"/>
              <a:t>pcb</a:t>
            </a:r>
            <a:r>
              <a:rPr lang="en-US" b="1" dirty="0" smtClean="0"/>
              <a:t> design</a:t>
            </a:r>
            <a:endParaRPr lang="en-US" b="1" dirty="0"/>
          </a:p>
        </p:txBody>
      </p:sp>
      <p:pic>
        <p:nvPicPr>
          <p:cNvPr id="13314" name="Picture 134"/>
          <p:cNvPicPr>
            <a:picLocks noChangeAspect="1" noChangeArrowheads="1"/>
          </p:cNvPicPr>
          <p:nvPr/>
        </p:nvPicPr>
        <p:blipFill>
          <a:blip r:embed="rId2">
            <a:extLst>
              <a:ext uri="{28A0092B-C50C-407E-A947-70E740481C1C}">
                <a14:useLocalDpi xmlns:a14="http://schemas.microsoft.com/office/drawing/2010/main" val="0"/>
              </a:ext>
            </a:extLst>
          </a:blip>
          <a:srcRect l="36433" t="26337" r="23367" b="39845"/>
          <a:stretch>
            <a:fillRect/>
          </a:stretch>
        </p:blipFill>
        <p:spPr bwMode="auto">
          <a:xfrm>
            <a:off x="1240738" y="3533775"/>
            <a:ext cx="2731554" cy="129227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133"/>
          <p:cNvPicPr>
            <a:picLocks noChangeAspect="1" noChangeArrowheads="1"/>
          </p:cNvPicPr>
          <p:nvPr/>
        </p:nvPicPr>
        <p:blipFill>
          <a:blip r:embed="rId3">
            <a:extLst>
              <a:ext uri="{28A0092B-C50C-407E-A947-70E740481C1C}">
                <a14:useLocalDpi xmlns:a14="http://schemas.microsoft.com/office/drawing/2010/main" val="0"/>
              </a:ext>
            </a:extLst>
          </a:blip>
          <a:srcRect l="32806" t="27113" r="32510" b="45010"/>
          <a:stretch>
            <a:fillRect/>
          </a:stretch>
        </p:blipFill>
        <p:spPr bwMode="auto">
          <a:xfrm>
            <a:off x="1238171" y="2124668"/>
            <a:ext cx="2734121" cy="1240481"/>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32"/>
          <p:cNvPicPr>
            <a:picLocks noChangeAspect="1" noChangeArrowheads="1"/>
          </p:cNvPicPr>
          <p:nvPr/>
        </p:nvPicPr>
        <p:blipFill>
          <a:blip r:embed="rId4">
            <a:extLst>
              <a:ext uri="{28A0092B-C50C-407E-A947-70E740481C1C}">
                <a14:useLocalDpi xmlns:a14="http://schemas.microsoft.com/office/drawing/2010/main" val="0"/>
              </a:ext>
            </a:extLst>
          </a:blip>
          <a:srcRect l="63719" t="15935" r="11935" b="33400"/>
          <a:stretch>
            <a:fillRect/>
          </a:stretch>
        </p:blipFill>
        <p:spPr bwMode="auto">
          <a:xfrm>
            <a:off x="4146687" y="2192435"/>
            <a:ext cx="2177913" cy="25361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p:cNvSpPr>
            <a:spLocks noChangeArrowheads="1"/>
          </p:cNvSpPr>
          <p:nvPr/>
        </p:nvSpPr>
        <p:spPr bwMode="auto">
          <a:xfrm>
            <a:off x="228600" y="3533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p:nvPr/>
        </p:nvPicPr>
        <p:blipFill rotWithShape="1">
          <a:blip r:embed="rId5"/>
          <a:srcRect l="27211" t="14909" r="37532" b="49352"/>
          <a:stretch/>
        </p:blipFill>
        <p:spPr bwMode="auto">
          <a:xfrm>
            <a:off x="6498995" y="2153361"/>
            <a:ext cx="4958714" cy="27608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3443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630B-EE5B-4B7E-8868-54FE8D54B925}"/>
              </a:ext>
            </a:extLst>
          </p:cNvPr>
          <p:cNvSpPr>
            <a:spLocks noGrp="1"/>
          </p:cNvSpPr>
          <p:nvPr>
            <p:ph type="title"/>
          </p:nvPr>
        </p:nvSpPr>
        <p:spPr>
          <a:xfrm>
            <a:off x="1143001" y="273286"/>
            <a:ext cx="9905998" cy="753082"/>
          </a:xfrm>
        </p:spPr>
        <p:txBody>
          <a:bodyPr/>
          <a:lstStyle/>
          <a:p>
            <a:pPr algn="ctr"/>
            <a:r>
              <a:rPr lang="en-US" dirty="0"/>
              <a:t>ICs</a:t>
            </a:r>
          </a:p>
        </p:txBody>
      </p:sp>
      <p:sp>
        <p:nvSpPr>
          <p:cNvPr id="4" name="Rectangle 1">
            <a:extLst>
              <a:ext uri="{FF2B5EF4-FFF2-40B4-BE49-F238E27FC236}">
                <a16:creationId xmlns:a16="http://schemas.microsoft.com/office/drawing/2014/main" id="{27E551E4-CF88-486B-887F-8DD05751601F}"/>
              </a:ext>
            </a:extLst>
          </p:cNvPr>
          <p:cNvSpPr>
            <a:spLocks noGrp="1" noChangeArrowheads="1"/>
          </p:cNvSpPr>
          <p:nvPr>
            <p:ph idx="1"/>
          </p:nvPr>
        </p:nvSpPr>
        <p:spPr bwMode="auto">
          <a:xfrm>
            <a:off x="1655488" y="978936"/>
            <a:ext cx="3526112"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SzTx/>
              <a:buNone/>
            </a:pPr>
            <a:r>
              <a:rPr kumimoji="0" lang="en-US" altLang="en-US" sz="1800" b="1" i="0" u="none" strike="noStrike" cap="none" normalizeH="0" baseline="0" dirty="0">
                <a:ln>
                  <a:noFill/>
                </a:ln>
                <a:solidFill>
                  <a:schemeClr val="tx1"/>
                </a:solidFill>
                <a:effectLst/>
                <a:latin typeface="Arial" panose="020B0604020202020204" pitchFamily="34" charset="0"/>
              </a:rPr>
              <a:t>MCU</a:t>
            </a:r>
            <a:r>
              <a:rPr kumimoji="0" lang="en-US" altLang="en-US" sz="1800" b="0" i="0" u="none" strike="noStrike" cap="none" normalizeH="0" baseline="0" dirty="0" smtClean="0">
                <a:ln>
                  <a:noFill/>
                </a:ln>
                <a:solidFill>
                  <a:schemeClr val="tx1"/>
                </a:solidFill>
                <a:effectLst/>
                <a:latin typeface="Arial" panose="020B0604020202020204" pitchFamily="34" charset="0"/>
              </a:rPr>
              <a:t>:</a:t>
            </a:r>
          </a:p>
          <a:p>
            <a:pPr lvl="1" eaLnBrk="0" fontAlgn="base" hangingPunct="0">
              <a:lnSpc>
                <a:spcPct val="100000"/>
              </a:lnSpc>
              <a:spcBef>
                <a:spcPct val="0"/>
              </a:spcBef>
              <a:spcAft>
                <a:spcPct val="0"/>
              </a:spcAft>
              <a:buSzTx/>
            </a:pPr>
            <a:r>
              <a:rPr lang="en-US" altLang="en-US" sz="1400" dirty="0">
                <a:latin typeface="Arial" panose="020B0604020202020204" pitchFamily="34" charset="0"/>
              </a:rPr>
              <a:t> </a:t>
            </a:r>
            <a:r>
              <a:rPr lang="en-US" altLang="en-US" sz="1400" dirty="0" smtClean="0">
                <a:latin typeface="Arial" panose="020B0604020202020204" pitchFamily="34" charset="0"/>
              </a:rPr>
              <a:t>STM32F765</a:t>
            </a:r>
          </a:p>
          <a:p>
            <a:pPr lvl="1" eaLnBrk="0" fontAlgn="base" hangingPunct="0">
              <a:lnSpc>
                <a:spcPct val="100000"/>
              </a:lnSpc>
              <a:spcBef>
                <a:spcPct val="0"/>
              </a:spcBef>
              <a:spcAft>
                <a:spcPct val="0"/>
              </a:spcAft>
              <a:buSzTx/>
            </a:pPr>
            <a:endParaRPr lang="en-US" altLang="en-US" sz="1400" dirty="0">
              <a:latin typeface="Arial" panose="020B0604020202020204" pitchFamily="34" charset="0"/>
            </a:endParaRPr>
          </a:p>
          <a:p>
            <a:pPr lvl="1" eaLnBrk="0" fontAlgn="base" hangingPunct="0">
              <a:lnSpc>
                <a:spcPct val="100000"/>
              </a:lnSpc>
              <a:spcBef>
                <a:spcPct val="0"/>
              </a:spcBef>
              <a:spcAft>
                <a:spcPct val="0"/>
              </a:spcAft>
              <a:buSzTx/>
            </a:pPr>
            <a:r>
              <a:rPr lang="en-US" altLang="en-US" sz="1400" dirty="0" smtClean="0">
                <a:latin typeface="Arial" panose="020B0604020202020204" pitchFamily="34" charset="0"/>
              </a:rPr>
              <a:t>AT24C04D_SSHM_T(</a:t>
            </a:r>
            <a:r>
              <a:rPr lang="en-US" altLang="en-US" sz="1400" dirty="0" err="1" smtClean="0">
                <a:latin typeface="Arial" panose="020B0604020202020204" pitchFamily="34" charset="0"/>
              </a:rPr>
              <a:t>eeprom</a:t>
            </a:r>
            <a:r>
              <a:rPr lang="en-US" altLang="en-US" sz="1400" dirty="0" smtClean="0">
                <a:latin typeface="Arial" panose="020B0604020202020204" pitchFamily="34" charset="0"/>
              </a:rPr>
              <a:t>)</a:t>
            </a:r>
          </a:p>
          <a:p>
            <a:pPr marL="457200" lvl="1" indent="0" eaLnBrk="0" fontAlgn="base" hangingPunct="0">
              <a:lnSpc>
                <a:spcPct val="100000"/>
              </a:lnSpc>
              <a:spcBef>
                <a:spcPct val="0"/>
              </a:spcBef>
              <a:spcAft>
                <a:spcPct val="0"/>
              </a:spcAft>
              <a:buSzTx/>
              <a:buNone/>
            </a:pPr>
            <a:endParaRPr lang="en-US" altLang="en-US" sz="1400" dirty="0" smtClean="0">
              <a:latin typeface="Arial" panose="020B0604020202020204" pitchFamily="34" charset="0"/>
            </a:endParaRPr>
          </a:p>
          <a:p>
            <a:pPr lvl="1" eaLnBrk="0" fontAlgn="base" hangingPunct="0">
              <a:lnSpc>
                <a:spcPct val="100000"/>
              </a:lnSpc>
              <a:spcBef>
                <a:spcPct val="0"/>
              </a:spcBef>
              <a:spcAft>
                <a:spcPct val="0"/>
              </a:spcAft>
              <a:buSzTx/>
            </a:pPr>
            <a:r>
              <a:rPr lang="en-US" altLang="en-US" sz="1400" dirty="0" smtClean="0">
                <a:latin typeface="Arial" panose="020B0604020202020204" pitchFamily="34" charset="0"/>
              </a:rPr>
              <a:t>JTAG</a:t>
            </a:r>
            <a:endParaRPr lang="en-US" altLang="en-US" sz="1400" dirty="0">
              <a:latin typeface="Arial" panose="020B0604020202020204" pitchFamily="34" charset="0"/>
            </a:endParaRPr>
          </a:p>
          <a:p>
            <a:pPr marL="0" indent="0" eaLnBrk="0" fontAlgn="base" hangingPunct="0">
              <a:lnSpc>
                <a:spcPct val="100000"/>
              </a:lnSpc>
              <a:spcBef>
                <a:spcPct val="0"/>
              </a:spcBef>
              <a:spcAft>
                <a:spcPct val="0"/>
              </a:spcAft>
              <a:buSzTx/>
              <a:buNone/>
            </a:pPr>
            <a:r>
              <a:rPr kumimoji="0" lang="en-US" altLang="en-US" sz="1800" b="1" i="0" u="none" strike="noStrike" cap="none" normalizeH="0" baseline="0" dirty="0">
                <a:ln>
                  <a:noFill/>
                </a:ln>
                <a:solidFill>
                  <a:schemeClr val="tx1"/>
                </a:solidFill>
                <a:effectLst/>
                <a:latin typeface="Arial" panose="020B0604020202020204" pitchFamily="34" charset="0"/>
              </a:rPr>
              <a:t>Ethernet Path</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00000"/>
              </a:lnSpc>
              <a:spcBef>
                <a:spcPct val="0"/>
              </a:spcBef>
              <a:spcAft>
                <a:spcPct val="0"/>
              </a:spcAft>
              <a:buSzTx/>
            </a:pPr>
            <a:r>
              <a:rPr lang="en-US" altLang="en-US" sz="1400" dirty="0" smtClean="0">
                <a:latin typeface="Arial" panose="020B0604020202020204" pitchFamily="34" charset="0"/>
              </a:rPr>
              <a:t>DP83848KSQ_NOPB</a:t>
            </a:r>
          </a:p>
          <a:p>
            <a:pPr lvl="1" eaLnBrk="0" fontAlgn="base" hangingPunct="0">
              <a:lnSpc>
                <a:spcPct val="100000"/>
              </a:lnSpc>
              <a:spcBef>
                <a:spcPct val="0"/>
              </a:spcBef>
              <a:spcAft>
                <a:spcPct val="0"/>
              </a:spcAft>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00000"/>
              </a:lnSpc>
              <a:spcBef>
                <a:spcPct val="0"/>
              </a:spcBef>
              <a:spcAft>
                <a:spcPct val="0"/>
              </a:spcAft>
              <a:buSzTx/>
            </a:pPr>
            <a:r>
              <a:rPr kumimoji="0" lang="en-US" altLang="en-US" sz="1400" b="0" i="0" u="none" strike="noStrike" cap="none" normalizeH="0" baseline="0" dirty="0">
                <a:ln>
                  <a:noFill/>
                </a:ln>
                <a:solidFill>
                  <a:schemeClr val="tx1"/>
                </a:solidFill>
                <a:effectLst/>
                <a:latin typeface="Arial" panose="020B0604020202020204" pitchFamily="34" charset="0"/>
              </a:rPr>
              <a:t>LP82453NL Transformer</a:t>
            </a:r>
          </a:p>
        </p:txBody>
      </p:sp>
      <p:pic>
        <p:nvPicPr>
          <p:cNvPr id="5" name="Picture 4">
            <a:extLst>
              <a:ext uri="{FF2B5EF4-FFF2-40B4-BE49-F238E27FC236}">
                <a16:creationId xmlns:a16="http://schemas.microsoft.com/office/drawing/2014/main" id="{A10303E7-7380-45F2-A3B5-B7E7D32F3838}"/>
              </a:ext>
            </a:extLst>
          </p:cNvPr>
          <p:cNvPicPr>
            <a:picLocks noChangeAspect="1"/>
          </p:cNvPicPr>
          <p:nvPr/>
        </p:nvPicPr>
        <p:blipFill>
          <a:blip r:embed="rId2"/>
          <a:stretch>
            <a:fillRect/>
          </a:stretch>
        </p:blipFill>
        <p:spPr>
          <a:xfrm>
            <a:off x="9086828" y="4113249"/>
            <a:ext cx="1352550" cy="1352550"/>
          </a:xfrm>
          <a:prstGeom prst="rect">
            <a:avLst/>
          </a:prstGeom>
        </p:spPr>
      </p:pic>
      <p:pic>
        <p:nvPicPr>
          <p:cNvPr id="10245" name="Picture 5">
            <a:extLst>
              <a:ext uri="{FF2B5EF4-FFF2-40B4-BE49-F238E27FC236}">
                <a16:creationId xmlns:a16="http://schemas.microsoft.com/office/drawing/2014/main" id="{4FD7FF6D-3643-4883-A7A3-55E14CDE3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489" y="4113249"/>
            <a:ext cx="253365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pin header ...">
            <a:extLst>
              <a:ext uri="{FF2B5EF4-FFF2-40B4-BE49-F238E27FC236}">
                <a16:creationId xmlns:a16="http://schemas.microsoft.com/office/drawing/2014/main" id="{066F6931-F771-4A87-BDEF-D81FF610B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516" y="4113249"/>
            <a:ext cx="13525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a:extLst>
              <a:ext uri="{FF2B5EF4-FFF2-40B4-BE49-F238E27FC236}">
                <a16:creationId xmlns:a16="http://schemas.microsoft.com/office/drawing/2014/main" id="{9BFE0D12-6F99-4506-8F96-2868298A06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9877" y="1194379"/>
            <a:ext cx="2281529" cy="22740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186105-90F8-470F-A9E0-ED53ECFF6361}"/>
              </a:ext>
            </a:extLst>
          </p:cNvPr>
          <p:cNvSpPr txBox="1"/>
          <p:nvPr/>
        </p:nvSpPr>
        <p:spPr>
          <a:xfrm>
            <a:off x="6096000" y="1440980"/>
            <a:ext cx="3098800" cy="2031325"/>
          </a:xfrm>
          <a:prstGeom prst="rect">
            <a:avLst/>
          </a:prstGeom>
          <a:noFill/>
        </p:spPr>
        <p:txBody>
          <a:bodyPr wrap="square" rtlCol="0">
            <a:spAutoFit/>
          </a:bodyPr>
          <a:lstStyle/>
          <a:p>
            <a:pPr eaLnBrk="0" fontAlgn="base" hangingPunct="0">
              <a:lnSpc>
                <a:spcPct val="100000"/>
              </a:lnSpc>
              <a:spcBef>
                <a:spcPct val="0"/>
              </a:spcBef>
              <a:spcAft>
                <a:spcPct val="0"/>
              </a:spcAft>
              <a:buSzTx/>
            </a:pPr>
            <a:r>
              <a:rPr kumimoji="0" lang="en-US" altLang="en-US" sz="1800" b="1" i="0" u="none" strike="noStrike" cap="none" normalizeH="0" baseline="0" dirty="0">
                <a:ln>
                  <a:noFill/>
                </a:ln>
                <a:solidFill>
                  <a:schemeClr val="tx1"/>
                </a:solidFill>
                <a:effectLst/>
                <a:latin typeface="Arial" panose="020B0604020202020204" pitchFamily="34" charset="0"/>
              </a:rPr>
              <a:t>Communication Path</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dirty="0" smtClean="0">
                <a:latin typeface="Arial" panose="020B0604020202020204" pitchFamily="34" charset="0"/>
              </a:rPr>
              <a:t>MAX3232EIPW Driver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eaLnBrk="0" fontAlgn="base" hangingPunct="0">
              <a:lnSpc>
                <a:spcPct val="100000"/>
              </a:lnSpc>
              <a:spcBef>
                <a:spcPct val="0"/>
              </a:spcBef>
              <a:spcAft>
                <a:spcPct val="0"/>
              </a:spcAft>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buSzTx/>
            </a:pPr>
            <a:r>
              <a:rPr kumimoji="0" lang="en-US" altLang="en-US" sz="1800" b="1" i="0" u="none" strike="noStrike" cap="none" normalizeH="0" baseline="0" dirty="0">
                <a:ln>
                  <a:noFill/>
                </a:ln>
                <a:solidFill>
                  <a:schemeClr val="tx1"/>
                </a:solidFill>
                <a:effectLst/>
                <a:latin typeface="Arial" panose="020B0604020202020204" pitchFamily="34" charset="0"/>
              </a:rPr>
              <a:t>Port</a:t>
            </a:r>
            <a:r>
              <a:rPr kumimoji="0" lang="en-US" altLang="en-US" sz="1800" b="0" i="0" u="none" strike="noStrike" cap="none" normalizeH="0" baseline="0" dirty="0">
                <a:ln>
                  <a:noFill/>
                </a:ln>
                <a:solidFill>
                  <a:schemeClr val="tx1"/>
                </a:solidFill>
                <a:effectLst/>
                <a:latin typeface="Arial" panose="020B0604020202020204" pitchFamily="34" charset="0"/>
              </a:rPr>
              <a:t>: 2x10 Pin Male/Female </a:t>
            </a:r>
            <a:r>
              <a:rPr kumimoji="0" lang="en-US" altLang="en-US" sz="1800" b="0" i="0" u="none" strike="noStrike" cap="none" normalizeH="0" baseline="0" dirty="0" smtClean="0">
                <a:ln>
                  <a:noFill/>
                </a:ln>
                <a:solidFill>
                  <a:schemeClr val="tx1"/>
                </a:solidFill>
                <a:effectLst/>
                <a:latin typeface="Arial" panose="020B0604020202020204" pitchFamily="34" charset="0"/>
              </a:rPr>
              <a:t>Header</a:t>
            </a:r>
          </a:p>
          <a:p>
            <a:pPr eaLnBrk="0" fontAlgn="base" hangingPunct="0">
              <a:lnSpc>
                <a:spcPct val="100000"/>
              </a:lnSpc>
              <a:spcBef>
                <a:spcPct val="0"/>
              </a:spcBef>
              <a:spcAft>
                <a:spcPct val="0"/>
              </a:spcAft>
              <a:buSzTx/>
            </a:pPr>
            <a:endParaRPr lang="en-US" altLang="en-US" dirty="0">
              <a:latin typeface="Arial" panose="020B0604020202020204" pitchFamily="34" charset="0"/>
            </a:endParaRPr>
          </a:p>
          <a:p>
            <a:endParaRPr lang="en-US" dirty="0"/>
          </a:p>
        </p:txBody>
      </p:sp>
      <p:cxnSp>
        <p:nvCxnSpPr>
          <p:cNvPr id="11" name="Straight Connector 10">
            <a:extLst>
              <a:ext uri="{FF2B5EF4-FFF2-40B4-BE49-F238E27FC236}">
                <a16:creationId xmlns:a16="http://schemas.microsoft.com/office/drawing/2014/main" id="{D41BAEED-DCC9-43DD-A207-A2668A591F70}"/>
              </a:ext>
            </a:extLst>
          </p:cNvPr>
          <p:cNvCxnSpPr>
            <a:cxnSpLocks/>
          </p:cNvCxnSpPr>
          <p:nvPr/>
        </p:nvCxnSpPr>
        <p:spPr>
          <a:xfrm>
            <a:off x="5980923" y="1536700"/>
            <a:ext cx="1" cy="135890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3E1EBC5E-9E67-4914-814A-D6918B8F731A}"/>
              </a:ext>
            </a:extLst>
          </p:cNvPr>
          <p:cNvCxnSpPr>
            <a:cxnSpLocks/>
          </p:cNvCxnSpPr>
          <p:nvPr/>
        </p:nvCxnSpPr>
        <p:spPr>
          <a:xfrm>
            <a:off x="1655488" y="1113645"/>
            <a:ext cx="0" cy="2573725"/>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731297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250" y="706582"/>
            <a:ext cx="6348604" cy="600794"/>
          </a:xfrm>
        </p:spPr>
        <p:txBody>
          <a:bodyPr/>
          <a:lstStyle/>
          <a:p>
            <a:r>
              <a:rPr lang="en-US" dirty="0" err="1" smtClean="0"/>
              <a:t>sTANdARDs</a:t>
            </a:r>
            <a:r>
              <a:rPr lang="en-US" dirty="0" smtClean="0"/>
              <a:t> of placement</a:t>
            </a:r>
            <a:endParaRPr lang="en-US" dirty="0"/>
          </a:p>
        </p:txBody>
      </p:sp>
      <p:sp>
        <p:nvSpPr>
          <p:cNvPr id="4" name="Text Placeholder 3"/>
          <p:cNvSpPr>
            <a:spLocks noGrp="1"/>
          </p:cNvSpPr>
          <p:nvPr>
            <p:ph type="body" sz="half" idx="2"/>
          </p:nvPr>
        </p:nvSpPr>
        <p:spPr>
          <a:xfrm>
            <a:off x="1285250" y="1410294"/>
            <a:ext cx="5697440" cy="4012769"/>
          </a:xfrm>
        </p:spPr>
        <p:txBody>
          <a:bodyPr>
            <a:normAutofit/>
          </a:bodyPr>
          <a:lstStyle/>
          <a:p>
            <a:r>
              <a:rPr lang="en-US" sz="1800" b="1" dirty="0" smtClean="0"/>
              <a:t>- DISTANCE:</a:t>
            </a:r>
          </a:p>
          <a:p>
            <a:pPr marL="285750" indent="-285750">
              <a:buFont typeface="Arial" panose="020B0604020202020204" pitchFamily="34" charset="0"/>
              <a:buChar char="•"/>
            </a:pPr>
            <a:r>
              <a:rPr lang="en-US" sz="1800" b="1" dirty="0" smtClean="0"/>
              <a:t>Between resistors : 20MILS</a:t>
            </a:r>
          </a:p>
          <a:p>
            <a:pPr marL="285750" indent="-285750">
              <a:buFont typeface="Arial" panose="020B0604020202020204" pitchFamily="34" charset="0"/>
              <a:buChar char="•"/>
            </a:pPr>
            <a:r>
              <a:rPr lang="en-US" sz="1800" b="1" dirty="0"/>
              <a:t>Between resistors </a:t>
            </a:r>
            <a:r>
              <a:rPr lang="en-US" sz="1800" b="1" dirty="0" smtClean="0"/>
              <a:t>and IC: 100 MILS</a:t>
            </a:r>
          </a:p>
          <a:p>
            <a:pPr marL="285750" indent="-285750">
              <a:buFont typeface="Arial" panose="020B0604020202020204" pitchFamily="34" charset="0"/>
              <a:buChar char="•"/>
            </a:pPr>
            <a:r>
              <a:rPr lang="en-US" sz="1800" b="1" dirty="0"/>
              <a:t>Between </a:t>
            </a:r>
            <a:r>
              <a:rPr lang="en-US" sz="1800" b="1" dirty="0" smtClean="0"/>
              <a:t>two SMD IC: 150 MILS</a:t>
            </a:r>
          </a:p>
          <a:p>
            <a:pPr marL="285750" indent="-285750">
              <a:buFont typeface="Arial" panose="020B0604020202020204" pitchFamily="34" charset="0"/>
              <a:buChar char="•"/>
            </a:pPr>
            <a:r>
              <a:rPr lang="en-US" sz="1800" b="1" dirty="0" smtClean="0"/>
              <a:t>Between IC and Through whole: 200 MILS</a:t>
            </a:r>
          </a:p>
          <a:p>
            <a:pPr marL="285750" indent="-285750">
              <a:buFont typeface="Arial" panose="020B0604020202020204" pitchFamily="34" charset="0"/>
              <a:buChar char="•"/>
            </a:pPr>
            <a:r>
              <a:rPr lang="en-US" sz="1800" b="1" dirty="0" smtClean="0"/>
              <a:t>Corner fiducials distance from outline corners : 3 MILS</a:t>
            </a:r>
          </a:p>
          <a:p>
            <a:endParaRPr lang="en-US" sz="1800" b="1" dirty="0" smtClean="0"/>
          </a:p>
        </p:txBody>
      </p:sp>
      <p:pic>
        <p:nvPicPr>
          <p:cNvPr id="5" name="Picture 4"/>
          <p:cNvPicPr>
            <a:picLocks noChangeAspect="1"/>
          </p:cNvPicPr>
          <p:nvPr/>
        </p:nvPicPr>
        <p:blipFill rotWithShape="1">
          <a:blip r:embed="rId2"/>
          <a:srcRect l="3595" t="34474" r="52230" b="23066"/>
          <a:stretch/>
        </p:blipFill>
        <p:spPr>
          <a:xfrm>
            <a:off x="7059786" y="4280469"/>
            <a:ext cx="4247601" cy="2295422"/>
          </a:xfrm>
          <a:prstGeom prst="rect">
            <a:avLst/>
          </a:prstGeom>
        </p:spPr>
      </p:pic>
      <p:pic>
        <p:nvPicPr>
          <p:cNvPr id="3" name="Picture 2"/>
          <p:cNvPicPr>
            <a:picLocks noChangeAspect="1"/>
          </p:cNvPicPr>
          <p:nvPr/>
        </p:nvPicPr>
        <p:blipFill rotWithShape="1">
          <a:blip r:embed="rId3"/>
          <a:srcRect l="21596" t="20833" r="40044" b="24652"/>
          <a:stretch/>
        </p:blipFill>
        <p:spPr>
          <a:xfrm>
            <a:off x="7376375" y="918079"/>
            <a:ext cx="3721101" cy="2973093"/>
          </a:xfrm>
          <a:prstGeom prst="rect">
            <a:avLst/>
          </a:prstGeom>
        </p:spPr>
      </p:pic>
      <p:sp>
        <p:nvSpPr>
          <p:cNvPr id="6" name="Oval 5"/>
          <p:cNvSpPr/>
          <p:nvPr/>
        </p:nvSpPr>
        <p:spPr>
          <a:xfrm>
            <a:off x="9387840" y="3401438"/>
            <a:ext cx="403860" cy="419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983980" y="4280469"/>
            <a:ext cx="342900" cy="3484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603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325" y="406399"/>
            <a:ext cx="6383224" cy="1081089"/>
          </a:xfrm>
        </p:spPr>
        <p:txBody>
          <a:bodyPr/>
          <a:lstStyle/>
          <a:p>
            <a:r>
              <a:rPr lang="en-US" dirty="0" smtClean="0"/>
              <a:t>One of our PLACEMENTs</a:t>
            </a:r>
            <a:endParaRPr lang="en-US" dirty="0"/>
          </a:p>
        </p:txBody>
      </p:sp>
      <p:pic>
        <p:nvPicPr>
          <p:cNvPr id="4" name="Picture 3"/>
          <p:cNvPicPr>
            <a:picLocks noChangeAspect="1"/>
          </p:cNvPicPr>
          <p:nvPr/>
        </p:nvPicPr>
        <p:blipFill rotWithShape="1">
          <a:blip r:embed="rId2"/>
          <a:srcRect l="14080" t="18601" r="39737" b="20684"/>
          <a:stretch/>
        </p:blipFill>
        <p:spPr>
          <a:xfrm>
            <a:off x="2582975" y="1258888"/>
            <a:ext cx="6794274" cy="5021856"/>
          </a:xfrm>
          <a:prstGeom prst="rect">
            <a:avLst/>
          </a:prstGeom>
        </p:spPr>
      </p:pic>
      <p:pic>
        <p:nvPicPr>
          <p:cNvPr id="5" name="Picture 4"/>
          <p:cNvPicPr>
            <a:picLocks noChangeAspect="1"/>
          </p:cNvPicPr>
          <p:nvPr/>
        </p:nvPicPr>
        <p:blipFill rotWithShape="1">
          <a:blip r:embed="rId3"/>
          <a:srcRect l="26220" t="5953" r="68703" b="89469"/>
          <a:stretch/>
        </p:blipFill>
        <p:spPr>
          <a:xfrm flipV="1">
            <a:off x="9910951" y="3116367"/>
            <a:ext cx="1739901" cy="882049"/>
          </a:xfrm>
          <a:prstGeom prst="rect">
            <a:avLst/>
          </a:prstGeom>
        </p:spPr>
      </p:pic>
    </p:spTree>
    <p:extLst>
      <p:ext uri="{BB962C8B-B14F-4D97-AF65-F5344CB8AC3E}">
        <p14:creationId xmlns:p14="http://schemas.microsoft.com/office/powerpoint/2010/main" val="3389308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r="27472" b="24057"/>
          <a:stretch/>
        </p:blipFill>
        <p:spPr>
          <a:xfrm>
            <a:off x="1616605" y="1458892"/>
            <a:ext cx="7043889" cy="4146656"/>
          </a:xfrm>
          <a:prstGeom prst="rect">
            <a:avLst/>
          </a:prstGeom>
        </p:spPr>
      </p:pic>
      <p:sp>
        <p:nvSpPr>
          <p:cNvPr id="2" name="Title 1"/>
          <p:cNvSpPr>
            <a:spLocks noGrp="1"/>
          </p:cNvSpPr>
          <p:nvPr>
            <p:ph type="title"/>
          </p:nvPr>
        </p:nvSpPr>
        <p:spPr>
          <a:xfrm>
            <a:off x="1616605" y="601999"/>
            <a:ext cx="3856037" cy="662002"/>
          </a:xfrm>
        </p:spPr>
        <p:txBody>
          <a:bodyPr>
            <a:normAutofit fontScale="90000"/>
          </a:bodyPr>
          <a:lstStyle/>
          <a:p>
            <a:r>
              <a:rPr lang="en-US" b="1" dirty="0" smtClean="0"/>
              <a:t>Etch mode:</a:t>
            </a:r>
            <a:br>
              <a:rPr lang="en-US" b="1" dirty="0" smtClean="0"/>
            </a:br>
            <a:r>
              <a:rPr lang="en-US" dirty="0" smtClean="0"/>
              <a:t>Drawing WIRES</a:t>
            </a:r>
            <a:endParaRPr lang="en-US" dirty="0"/>
          </a:p>
        </p:txBody>
      </p:sp>
      <p:pic>
        <p:nvPicPr>
          <p:cNvPr id="5" name="Picture 4"/>
          <p:cNvPicPr>
            <a:picLocks noChangeAspect="1"/>
          </p:cNvPicPr>
          <p:nvPr/>
        </p:nvPicPr>
        <p:blipFill rotWithShape="1">
          <a:blip r:embed="rId3"/>
          <a:srcRect l="72645" t="-138" b="5010"/>
          <a:stretch/>
        </p:blipFill>
        <p:spPr>
          <a:xfrm>
            <a:off x="8258683" y="1458892"/>
            <a:ext cx="2162630" cy="4153836"/>
          </a:xfrm>
          <a:prstGeom prst="rect">
            <a:avLst/>
          </a:prstGeom>
        </p:spPr>
      </p:pic>
      <p:pic>
        <p:nvPicPr>
          <p:cNvPr id="7" name="Picture 6"/>
          <p:cNvPicPr>
            <a:picLocks noChangeAspect="1"/>
          </p:cNvPicPr>
          <p:nvPr/>
        </p:nvPicPr>
        <p:blipFill rotWithShape="1">
          <a:blip r:embed="rId4"/>
          <a:srcRect l="73091" t="15228" r="3148" b="17311"/>
          <a:stretch/>
        </p:blipFill>
        <p:spPr>
          <a:xfrm>
            <a:off x="6390133" y="2408315"/>
            <a:ext cx="2002972" cy="3197233"/>
          </a:xfrm>
          <a:prstGeom prst="rect">
            <a:avLst/>
          </a:prstGeom>
        </p:spPr>
      </p:pic>
    </p:spTree>
    <p:extLst>
      <p:ext uri="{BB962C8B-B14F-4D97-AF65-F5344CB8AC3E}">
        <p14:creationId xmlns:p14="http://schemas.microsoft.com/office/powerpoint/2010/main" val="2098545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2977" y="787240"/>
            <a:ext cx="9905998" cy="420573"/>
          </a:xfrm>
        </p:spPr>
        <p:txBody>
          <a:bodyPr>
            <a:normAutofit fontScale="90000"/>
          </a:bodyPr>
          <a:lstStyle/>
          <a:p>
            <a:r>
              <a:rPr lang="en-US" b="1" dirty="0" smtClean="0"/>
              <a:t>Polar software: </a:t>
            </a:r>
            <a:br>
              <a:rPr lang="en-US" b="1" dirty="0" smtClean="0"/>
            </a:br>
            <a:r>
              <a:rPr lang="en-US" b="1" dirty="0" smtClean="0"/>
              <a:t>(etch PART STANDARDS)</a:t>
            </a:r>
            <a:br>
              <a:rPr lang="en-US" b="1" dirty="0" smtClean="0"/>
            </a:br>
            <a:endParaRPr lang="en-US" b="1" dirty="0"/>
          </a:p>
        </p:txBody>
      </p:sp>
      <p:sp>
        <p:nvSpPr>
          <p:cNvPr id="5" name="TextBox 4"/>
          <p:cNvSpPr txBox="1"/>
          <p:nvPr/>
        </p:nvSpPr>
        <p:spPr>
          <a:xfrm>
            <a:off x="1182977" y="1207813"/>
            <a:ext cx="10510259" cy="369332"/>
          </a:xfrm>
          <a:prstGeom prst="rect">
            <a:avLst/>
          </a:prstGeom>
          <a:noFill/>
        </p:spPr>
        <p:txBody>
          <a:bodyPr wrap="square" rtlCol="0">
            <a:spAutoFit/>
          </a:bodyPr>
          <a:lstStyle/>
          <a:p>
            <a:r>
              <a:rPr lang="en-US" dirty="0" smtClean="0"/>
              <a:t>We used Polar software to calculate widths and </a:t>
            </a:r>
            <a:r>
              <a:rPr lang="en-US" dirty="0" smtClean="0"/>
              <a:t>impedance </a:t>
            </a:r>
            <a:r>
              <a:rPr lang="en-US" dirty="0" smtClean="0"/>
              <a:t>of </a:t>
            </a:r>
            <a:r>
              <a:rPr lang="en-US" dirty="0" smtClean="0"/>
              <a:t>wires. </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311689" y="1779217"/>
            <a:ext cx="7670512" cy="4446500"/>
          </a:xfrm>
          <a:prstGeom prst="rect">
            <a:avLst/>
          </a:prstGeom>
        </p:spPr>
      </p:pic>
    </p:spTree>
    <p:extLst>
      <p:ext uri="{BB962C8B-B14F-4D97-AF65-F5344CB8AC3E}">
        <p14:creationId xmlns:p14="http://schemas.microsoft.com/office/powerpoint/2010/main" val="3003539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332407"/>
            <a:ext cx="5774914" cy="523220"/>
          </a:xfrm>
          <a:prstGeom prst="rect">
            <a:avLst/>
          </a:prstGeom>
        </p:spPr>
        <p:txBody>
          <a:bodyPr wrap="none">
            <a:spAutoFit/>
          </a:bodyPr>
          <a:lstStyle/>
          <a:p>
            <a:r>
              <a:rPr lang="en-US" sz="2800" dirty="0"/>
              <a:t>Then we set </a:t>
            </a:r>
            <a:r>
              <a:rPr lang="en-US" sz="2800" dirty="0" smtClean="0"/>
              <a:t>constraint to prevent errors</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042160"/>
            <a:ext cx="9753600" cy="2773680"/>
          </a:xfrm>
          <a:prstGeom prst="rect">
            <a:avLst/>
          </a:prstGeom>
        </p:spPr>
      </p:pic>
    </p:spTree>
    <p:extLst>
      <p:ext uri="{BB962C8B-B14F-4D97-AF65-F5344CB8AC3E}">
        <p14:creationId xmlns:p14="http://schemas.microsoft.com/office/powerpoint/2010/main" val="2008709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255" y="501873"/>
            <a:ext cx="1833400" cy="679619"/>
          </a:xfrm>
        </p:spPr>
        <p:txBody>
          <a:bodyPr>
            <a:normAutofit/>
          </a:bodyPr>
          <a:lstStyle/>
          <a:p>
            <a:r>
              <a:rPr lang="en-US" sz="3600" b="1" dirty="0" smtClean="0"/>
              <a:t>LOGIC</a:t>
            </a:r>
            <a:endParaRPr lang="en-US" sz="3600"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b="24649"/>
          <a:stretch/>
        </p:blipFill>
        <p:spPr>
          <a:xfrm>
            <a:off x="6256496" y="1800225"/>
            <a:ext cx="4884420" cy="3404870"/>
          </a:xfrm>
        </p:spPr>
      </p:pic>
      <p:sp>
        <p:nvSpPr>
          <p:cNvPr id="4" name="Text Placeholder 3"/>
          <p:cNvSpPr>
            <a:spLocks noGrp="1"/>
          </p:cNvSpPr>
          <p:nvPr>
            <p:ph type="body" sz="half" idx="2"/>
          </p:nvPr>
        </p:nvSpPr>
        <p:spPr>
          <a:xfrm>
            <a:off x="1610255" y="938206"/>
            <a:ext cx="2618845" cy="486572"/>
          </a:xfrm>
        </p:spPr>
        <p:txBody>
          <a:bodyPr>
            <a:noAutofit/>
          </a:bodyPr>
          <a:lstStyle/>
          <a:p>
            <a:r>
              <a:rPr lang="en-US" sz="2400" dirty="0" smtClean="0"/>
              <a:t>Identify DC nets</a:t>
            </a:r>
            <a:endParaRPr lang="en-US" sz="2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5870" y="2146300"/>
            <a:ext cx="4826271" cy="2712720"/>
          </a:xfrm>
          <a:prstGeom prst="rect">
            <a:avLst/>
          </a:prstGeom>
        </p:spPr>
      </p:pic>
    </p:spTree>
    <p:extLst>
      <p:ext uri="{BB962C8B-B14F-4D97-AF65-F5344CB8AC3E}">
        <p14:creationId xmlns:p14="http://schemas.microsoft.com/office/powerpoint/2010/main" val="1189586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7394" t="14634" b="5406"/>
          <a:stretch/>
        </p:blipFill>
        <p:spPr>
          <a:xfrm>
            <a:off x="1382091" y="1380782"/>
            <a:ext cx="3368617" cy="2418938"/>
          </a:xfrm>
          <a:prstGeom prst="rect">
            <a:avLst/>
          </a:prstGeom>
        </p:spPr>
      </p:pic>
      <p:pic>
        <p:nvPicPr>
          <p:cNvPr id="5" name="Picture 4"/>
          <p:cNvPicPr>
            <a:picLocks noChangeAspect="1"/>
          </p:cNvPicPr>
          <p:nvPr/>
        </p:nvPicPr>
        <p:blipFill rotWithShape="1">
          <a:blip r:embed="rId3"/>
          <a:srcRect l="2478" t="14633" r="36725" b="25645"/>
          <a:stretch/>
        </p:blipFill>
        <p:spPr>
          <a:xfrm>
            <a:off x="7040582" y="1459005"/>
            <a:ext cx="4238172" cy="2340715"/>
          </a:xfrm>
          <a:prstGeom prst="rect">
            <a:avLst/>
          </a:prstGeom>
        </p:spPr>
      </p:pic>
      <p:pic>
        <p:nvPicPr>
          <p:cNvPr id="6" name="Picture 5"/>
          <p:cNvPicPr>
            <a:picLocks noChangeAspect="1"/>
          </p:cNvPicPr>
          <p:nvPr/>
        </p:nvPicPr>
        <p:blipFill rotWithShape="1">
          <a:blip r:embed="rId4"/>
          <a:srcRect l="-421" t="2729" r="74876" b="41318"/>
          <a:stretch/>
        </p:blipFill>
        <p:spPr>
          <a:xfrm>
            <a:off x="5011663" y="1501679"/>
            <a:ext cx="1767964" cy="2177144"/>
          </a:xfrm>
          <a:prstGeom prst="rect">
            <a:avLst/>
          </a:prstGeom>
        </p:spPr>
      </p:pic>
      <p:pic>
        <p:nvPicPr>
          <p:cNvPr id="7" name="Picture 6"/>
          <p:cNvPicPr>
            <a:picLocks noChangeAspect="1"/>
          </p:cNvPicPr>
          <p:nvPr/>
        </p:nvPicPr>
        <p:blipFill rotWithShape="1">
          <a:blip r:embed="rId5"/>
          <a:srcRect l="4598" t="30704" r="74430" b="38542"/>
          <a:stretch/>
        </p:blipFill>
        <p:spPr>
          <a:xfrm>
            <a:off x="4531302" y="4107543"/>
            <a:ext cx="2728685" cy="2249714"/>
          </a:xfrm>
          <a:prstGeom prst="rect">
            <a:avLst/>
          </a:prstGeom>
        </p:spPr>
      </p:pic>
      <p:sp>
        <p:nvSpPr>
          <p:cNvPr id="8" name="TextBox 7"/>
          <p:cNvSpPr txBox="1"/>
          <p:nvPr/>
        </p:nvSpPr>
        <p:spPr>
          <a:xfrm>
            <a:off x="1596572" y="366564"/>
            <a:ext cx="5936343" cy="523220"/>
          </a:xfrm>
          <a:prstGeom prst="rect">
            <a:avLst/>
          </a:prstGeom>
          <a:noFill/>
        </p:spPr>
        <p:txBody>
          <a:bodyPr wrap="square" rtlCol="0">
            <a:spAutoFit/>
          </a:bodyPr>
          <a:lstStyle/>
          <a:p>
            <a:r>
              <a:rPr lang="en-US" sz="2800" b="1" dirty="0" smtClean="0"/>
              <a:t>PLANE FOR GND ,GND_EARTH, VCC</a:t>
            </a:r>
            <a:endParaRPr lang="en-US" sz="2800" b="1" dirty="0"/>
          </a:p>
        </p:txBody>
      </p:sp>
      <p:sp>
        <p:nvSpPr>
          <p:cNvPr id="9" name="TextBox 8"/>
          <p:cNvSpPr txBox="1"/>
          <p:nvPr/>
        </p:nvSpPr>
        <p:spPr>
          <a:xfrm>
            <a:off x="1596572" y="842534"/>
            <a:ext cx="9216571" cy="369332"/>
          </a:xfrm>
          <a:prstGeom prst="rect">
            <a:avLst/>
          </a:prstGeom>
          <a:noFill/>
        </p:spPr>
        <p:txBody>
          <a:bodyPr wrap="square" rtlCol="0">
            <a:spAutoFit/>
          </a:bodyPr>
          <a:lstStyle/>
          <a:p>
            <a:r>
              <a:rPr lang="en-US" dirty="0" smtClean="0"/>
              <a:t>We do this because it not good to use wires for power and also it makes our PCB less complicated</a:t>
            </a:r>
            <a:endParaRPr lang="en-US" dirty="0"/>
          </a:p>
        </p:txBody>
      </p:sp>
    </p:spTree>
    <p:extLst>
      <p:ext uri="{BB962C8B-B14F-4D97-AF65-F5344CB8AC3E}">
        <p14:creationId xmlns:p14="http://schemas.microsoft.com/office/powerpoint/2010/main" val="1498570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66398" t="12649" b="24058"/>
          <a:stretch/>
        </p:blipFill>
        <p:spPr>
          <a:xfrm>
            <a:off x="7909236" y="1931499"/>
            <a:ext cx="3163143" cy="3349866"/>
          </a:xfrm>
          <a:prstGeom prst="rect">
            <a:avLst/>
          </a:prstGeom>
        </p:spPr>
      </p:pic>
      <p:pic>
        <p:nvPicPr>
          <p:cNvPr id="6" name="Picture 5"/>
          <p:cNvPicPr>
            <a:picLocks noChangeAspect="1"/>
          </p:cNvPicPr>
          <p:nvPr/>
        </p:nvPicPr>
        <p:blipFill rotWithShape="1">
          <a:blip r:embed="rId3"/>
          <a:srcRect l="223" t="29167" r="96988" b="13294"/>
          <a:stretch/>
        </p:blipFill>
        <p:spPr>
          <a:xfrm>
            <a:off x="1456454" y="1761356"/>
            <a:ext cx="362857" cy="4209143"/>
          </a:xfrm>
          <a:prstGeom prst="rect">
            <a:avLst/>
          </a:prstGeom>
        </p:spPr>
      </p:pic>
      <p:sp>
        <p:nvSpPr>
          <p:cNvPr id="7" name="TextBox 6"/>
          <p:cNvSpPr txBox="1"/>
          <p:nvPr/>
        </p:nvSpPr>
        <p:spPr>
          <a:xfrm>
            <a:off x="2235201" y="449943"/>
            <a:ext cx="1001486" cy="523220"/>
          </a:xfrm>
          <a:prstGeom prst="rect">
            <a:avLst/>
          </a:prstGeom>
          <a:noFill/>
        </p:spPr>
        <p:txBody>
          <a:bodyPr wrap="square" rtlCol="0">
            <a:spAutoFit/>
          </a:bodyPr>
          <a:lstStyle/>
          <a:p>
            <a:r>
              <a:rPr lang="en-US" sz="2800" b="1" dirty="0" smtClean="0"/>
              <a:t>VIAS</a:t>
            </a:r>
            <a:endParaRPr lang="en-US" sz="2800" b="1" dirty="0"/>
          </a:p>
        </p:txBody>
      </p:sp>
      <p:pic>
        <p:nvPicPr>
          <p:cNvPr id="8" name="Picture 7"/>
          <p:cNvPicPr>
            <a:picLocks noChangeAspect="1"/>
          </p:cNvPicPr>
          <p:nvPr/>
        </p:nvPicPr>
        <p:blipFill rotWithShape="1">
          <a:blip r:embed="rId4"/>
          <a:srcRect l="9507" t="20586" r="36502" b="25248"/>
          <a:stretch/>
        </p:blipFill>
        <p:spPr>
          <a:xfrm>
            <a:off x="2097695" y="2612835"/>
            <a:ext cx="4443202" cy="2506186"/>
          </a:xfrm>
          <a:prstGeom prst="rect">
            <a:avLst/>
          </a:prstGeom>
        </p:spPr>
      </p:pic>
      <p:sp>
        <p:nvSpPr>
          <p:cNvPr id="9" name="Rectangle 8"/>
          <p:cNvSpPr/>
          <p:nvPr/>
        </p:nvSpPr>
        <p:spPr>
          <a:xfrm>
            <a:off x="2235201" y="973163"/>
            <a:ext cx="9303656" cy="1477328"/>
          </a:xfrm>
          <a:prstGeom prst="rect">
            <a:avLst/>
          </a:prstGeom>
        </p:spPr>
        <p:txBody>
          <a:bodyPr wrap="square">
            <a:spAutoFit/>
          </a:bodyPr>
          <a:lstStyle/>
          <a:p>
            <a:r>
              <a:rPr lang="en-US" dirty="0" smtClean="0"/>
              <a:t>It is a hole in the board to have connection between pins in to different layers. </a:t>
            </a:r>
          </a:p>
          <a:p>
            <a:r>
              <a:rPr lang="en-US" dirty="0" smtClean="0"/>
              <a:t>In our board we used it for:</a:t>
            </a:r>
          </a:p>
          <a:p>
            <a:pPr marL="285750" indent="-285750">
              <a:buFont typeface="Arial" panose="020B0604020202020204" pitchFamily="34" charset="0"/>
              <a:buChar char="•"/>
            </a:pPr>
            <a:r>
              <a:rPr lang="en-US" dirty="0" smtClean="0"/>
              <a:t> VCC (Because our VCC plane is on the bottom layer) bottom resistors.</a:t>
            </a:r>
          </a:p>
          <a:p>
            <a:pPr marL="285750" indent="-285750">
              <a:buFont typeface="Arial" panose="020B0604020202020204" pitchFamily="34" charset="0"/>
              <a:buChar char="•"/>
            </a:pPr>
            <a:r>
              <a:rPr lang="en-US" dirty="0" smtClean="0"/>
              <a:t>For pin which need to be connect from bottom layer </a:t>
            </a:r>
          </a:p>
          <a:p>
            <a:pPr marL="285750" indent="-285750">
              <a:buFont typeface="Arial" panose="020B0604020202020204" pitchFamily="34" charset="0"/>
              <a:buChar char="•"/>
            </a:pPr>
            <a:r>
              <a:rPr lang="en-US" dirty="0" smtClean="0"/>
              <a:t>Bottom resistors</a:t>
            </a:r>
          </a:p>
        </p:txBody>
      </p:sp>
      <p:sp>
        <p:nvSpPr>
          <p:cNvPr id="10" name="Rectangle 9"/>
          <p:cNvSpPr/>
          <p:nvPr/>
        </p:nvSpPr>
        <p:spPr>
          <a:xfrm>
            <a:off x="2097695" y="5119021"/>
            <a:ext cx="8294535" cy="1200329"/>
          </a:xfrm>
          <a:prstGeom prst="rect">
            <a:avLst/>
          </a:prstGeom>
        </p:spPr>
        <p:txBody>
          <a:bodyPr wrap="square">
            <a:spAutoFit/>
          </a:bodyPr>
          <a:lstStyle/>
          <a:p>
            <a:r>
              <a:rPr lang="en-US" b="1" dirty="0" smtClean="0"/>
              <a:t>Standards:</a:t>
            </a:r>
          </a:p>
          <a:p>
            <a:r>
              <a:rPr lang="en-US" dirty="0" smtClean="0"/>
              <a:t>We added special feature to software folder (</a:t>
            </a:r>
            <a:r>
              <a:rPr lang="en-US" dirty="0" err="1" smtClean="0"/>
              <a:t>pcbenv</a:t>
            </a:r>
            <a:r>
              <a:rPr lang="en-US" dirty="0" smtClean="0"/>
              <a:t>) and then used it in software</a:t>
            </a:r>
          </a:p>
          <a:p>
            <a:pPr marL="285750" indent="-285750">
              <a:buFont typeface="Arial" panose="020B0604020202020204" pitchFamily="34" charset="0"/>
              <a:buChar char="•"/>
            </a:pPr>
            <a:r>
              <a:rPr lang="en-US" dirty="0" smtClean="0"/>
              <a:t>For Power Pins: 16</a:t>
            </a:r>
          </a:p>
          <a:p>
            <a:pPr marL="285750" indent="-285750">
              <a:buFont typeface="Arial" panose="020B0604020202020204" pitchFamily="34" charset="0"/>
              <a:buChar char="•"/>
            </a:pPr>
            <a:r>
              <a:rPr lang="en-US" dirty="0" smtClean="0"/>
              <a:t>For Signal Pins: 12</a:t>
            </a:r>
            <a:endParaRPr lang="en-US" dirty="0"/>
          </a:p>
        </p:txBody>
      </p:sp>
      <p:sp>
        <p:nvSpPr>
          <p:cNvPr id="3" name="Rectangle 2"/>
          <p:cNvSpPr/>
          <p:nvPr/>
        </p:nvSpPr>
        <p:spPr>
          <a:xfrm>
            <a:off x="1456454" y="3276600"/>
            <a:ext cx="362857" cy="355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325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870856"/>
            <a:ext cx="9905998" cy="725715"/>
          </a:xfrm>
        </p:spPr>
        <p:txBody>
          <a:bodyPr/>
          <a:lstStyle/>
          <a:p>
            <a:r>
              <a:rPr lang="en-US" b="1" dirty="0" smtClean="0"/>
              <a:t>Special problems we got:</a:t>
            </a:r>
            <a:endParaRPr lang="en-US" b="1" dirty="0"/>
          </a:p>
        </p:txBody>
      </p:sp>
      <p:pic>
        <p:nvPicPr>
          <p:cNvPr id="4" name="Content Placeholder 3"/>
          <p:cNvPicPr>
            <a:picLocks noGrp="1" noChangeAspect="1"/>
          </p:cNvPicPr>
          <p:nvPr>
            <p:ph idx="1"/>
          </p:nvPr>
        </p:nvPicPr>
        <p:blipFill rotWithShape="1">
          <a:blip r:embed="rId2"/>
          <a:srcRect b="5477"/>
          <a:stretch/>
        </p:blipFill>
        <p:spPr>
          <a:xfrm>
            <a:off x="2182687" y="2166360"/>
            <a:ext cx="7211903" cy="3832657"/>
          </a:xfrm>
          <a:prstGeom prst="rect">
            <a:avLst/>
          </a:prstGeom>
        </p:spPr>
      </p:pic>
      <p:sp>
        <p:nvSpPr>
          <p:cNvPr id="5" name="TextBox 4"/>
          <p:cNvSpPr txBox="1"/>
          <p:nvPr/>
        </p:nvSpPr>
        <p:spPr>
          <a:xfrm>
            <a:off x="1141413" y="1596571"/>
            <a:ext cx="9773330" cy="461665"/>
          </a:xfrm>
          <a:prstGeom prst="rect">
            <a:avLst/>
          </a:prstGeom>
          <a:noFill/>
        </p:spPr>
        <p:txBody>
          <a:bodyPr wrap="square" rtlCol="0">
            <a:spAutoFit/>
          </a:bodyPr>
          <a:lstStyle/>
          <a:p>
            <a:r>
              <a:rPr lang="en-US" sz="2400" dirty="0" smtClean="0"/>
              <a:t>Some GND pins isn’t connected to plane because of other pins wires.  </a:t>
            </a:r>
            <a:endParaRPr lang="en-US" sz="2400" dirty="0"/>
          </a:p>
        </p:txBody>
      </p:sp>
    </p:spTree>
    <p:extLst>
      <p:ext uri="{BB962C8B-B14F-4D97-AF65-F5344CB8AC3E}">
        <p14:creationId xmlns:p14="http://schemas.microsoft.com/office/powerpoint/2010/main" val="66842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8105" y="482600"/>
            <a:ext cx="2872695" cy="477972"/>
          </a:xfrm>
        </p:spPr>
        <p:txBody>
          <a:bodyPr>
            <a:normAutofit fontScale="90000"/>
          </a:bodyPr>
          <a:lstStyle/>
          <a:p>
            <a:r>
              <a:rPr lang="en-US" b="1" dirty="0" smtClean="0"/>
              <a:t>Latest design</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5890" y="1051560"/>
            <a:ext cx="6484620" cy="4968240"/>
          </a:xfrm>
          <a:prstGeom prst="rect">
            <a:avLst/>
          </a:prstGeom>
        </p:spPr>
      </p:pic>
    </p:spTree>
    <p:extLst>
      <p:ext uri="{BB962C8B-B14F-4D97-AF65-F5344CB8AC3E}">
        <p14:creationId xmlns:p14="http://schemas.microsoft.com/office/powerpoint/2010/main" val="2607863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650" y="484908"/>
            <a:ext cx="7304568" cy="614649"/>
          </a:xfrm>
        </p:spPr>
        <p:txBody>
          <a:bodyPr>
            <a:normAutofit/>
          </a:bodyPr>
          <a:lstStyle/>
          <a:p>
            <a:r>
              <a:rPr lang="en-US" b="1" dirty="0" smtClean="0"/>
              <a:t>SCHEMATIC DESIGN PROCESS</a:t>
            </a:r>
            <a:endParaRPr lang="en-US" b="1" dirty="0"/>
          </a:p>
        </p:txBody>
      </p:sp>
      <p:sp>
        <p:nvSpPr>
          <p:cNvPr id="4" name="Text Placeholder 3"/>
          <p:cNvSpPr>
            <a:spLocks noGrp="1"/>
          </p:cNvSpPr>
          <p:nvPr>
            <p:ph type="body" sz="half" idx="2"/>
          </p:nvPr>
        </p:nvSpPr>
        <p:spPr>
          <a:xfrm>
            <a:off x="1437650" y="1099557"/>
            <a:ext cx="10491114" cy="4857898"/>
          </a:xfrm>
        </p:spPr>
        <p:txBody>
          <a:bodyPr>
            <a:noAutofit/>
          </a:bodyPr>
          <a:lstStyle/>
          <a:p>
            <a:pPr marL="285750" indent="-285750">
              <a:buFont typeface="Arial" panose="020B0604020202020204" pitchFamily="34" charset="0"/>
              <a:buChar char="•"/>
            </a:pPr>
            <a:r>
              <a:rPr lang="en-US" sz="2000" dirty="0"/>
              <a:t>A</a:t>
            </a:r>
            <a:r>
              <a:rPr lang="en-US" sz="2000" dirty="0" smtClean="0"/>
              <a:t> </a:t>
            </a:r>
            <a:r>
              <a:rPr lang="en-US" sz="2000" dirty="0"/>
              <a:t>LIB file that has a parts we need </a:t>
            </a:r>
            <a:r>
              <a:rPr lang="en-US" sz="2000" dirty="0" smtClean="0"/>
              <a:t>and </a:t>
            </a:r>
            <a:r>
              <a:rPr lang="en-US" sz="2000" dirty="0"/>
              <a:t>were made in the </a:t>
            </a:r>
            <a:r>
              <a:rPr lang="en-US" sz="2000" dirty="0" smtClean="0"/>
              <a:t>past</a:t>
            </a:r>
          </a:p>
          <a:p>
            <a:pPr marL="285750" indent="-285750">
              <a:buFont typeface="Arial" panose="020B0604020202020204" pitchFamily="34" charset="0"/>
              <a:buChar char="•"/>
            </a:pPr>
            <a:r>
              <a:rPr lang="en-US" sz="2000" dirty="0" smtClean="0"/>
              <a:t>Creating </a:t>
            </a:r>
            <a:r>
              <a:rPr lang="en-US" sz="2000" dirty="0"/>
              <a:t>our pages with a default size and then we understand that some IC s are very big and also they have part types. So if we had added all of them to one page it would have been complicated. So we planned to have 5 pages look like our sections in previous part. Then we put related parts in each page. (More details in First Design part)</a:t>
            </a:r>
          </a:p>
          <a:p>
            <a:pPr marL="285750" indent="-285750">
              <a:buFont typeface="Arial" panose="020B0604020202020204" pitchFamily="34" charset="0"/>
              <a:buChar char="•"/>
            </a:pPr>
            <a:r>
              <a:rPr lang="en-US" sz="2000" dirty="0" smtClean="0"/>
              <a:t>Putting parts </a:t>
            </a:r>
            <a:r>
              <a:rPr lang="en-US" sz="2000" dirty="0"/>
              <a:t>in the </a:t>
            </a:r>
            <a:r>
              <a:rPr lang="en-US" sz="2000" dirty="0" smtClean="0"/>
              <a:t>pages. </a:t>
            </a:r>
          </a:p>
          <a:p>
            <a:pPr marL="285750" indent="-285750">
              <a:buFont typeface="Arial" panose="020B0604020202020204" pitchFamily="34" charset="0"/>
              <a:buChar char="•"/>
            </a:pPr>
            <a:r>
              <a:rPr lang="en-US" sz="1800" dirty="0" smtClean="0"/>
              <a:t>Connecting </a:t>
            </a:r>
            <a:r>
              <a:rPr lang="en-US" sz="1800" dirty="0"/>
              <a:t>the </a:t>
            </a:r>
            <a:r>
              <a:rPr lang="en-US" sz="1800" dirty="0" smtClean="0"/>
              <a:t>pins:</a:t>
            </a:r>
          </a:p>
          <a:p>
            <a:pPr marL="800100" lvl="1" indent="-342900">
              <a:buFont typeface="+mj-lt"/>
              <a:buAutoNum type="arabicPeriod"/>
            </a:pPr>
            <a:r>
              <a:rPr lang="en-US" sz="1600" dirty="0" smtClean="0"/>
              <a:t>Checking datasheets</a:t>
            </a:r>
          </a:p>
          <a:p>
            <a:pPr marL="800100" lvl="1" indent="-342900">
              <a:buFont typeface="+mj-lt"/>
              <a:buAutoNum type="arabicPeriod"/>
            </a:pPr>
            <a:r>
              <a:rPr lang="en-US" sz="1600" dirty="0" smtClean="0"/>
              <a:t>find pins </a:t>
            </a:r>
            <a:r>
              <a:rPr lang="en-US" sz="1600" dirty="0"/>
              <a:t>which </a:t>
            </a:r>
            <a:r>
              <a:rPr lang="en-US" sz="1600" dirty="0" smtClean="0"/>
              <a:t>we </a:t>
            </a:r>
            <a:r>
              <a:rPr lang="en-US" sz="1600" dirty="0"/>
              <a:t>need to use </a:t>
            </a:r>
            <a:r>
              <a:rPr lang="en-US" sz="1600" dirty="0" smtClean="0"/>
              <a:t>and know about type </a:t>
            </a:r>
            <a:r>
              <a:rPr lang="en-US" sz="1600" dirty="0"/>
              <a:t>of </a:t>
            </a:r>
            <a:r>
              <a:rPr lang="en-US" sz="1600" dirty="0" smtClean="0"/>
              <a:t>them. (I </a:t>
            </a:r>
            <a:r>
              <a:rPr lang="en-US" sz="1600" dirty="0"/>
              <a:t>,O ,I/O</a:t>
            </a:r>
            <a:r>
              <a:rPr lang="en-US" sz="1600" dirty="0" smtClean="0"/>
              <a:t>)</a:t>
            </a:r>
          </a:p>
          <a:p>
            <a:pPr marL="800100" lvl="1" indent="-342900">
              <a:buFont typeface="+mj-lt"/>
              <a:buAutoNum type="arabicPeriod"/>
            </a:pPr>
            <a:r>
              <a:rPr lang="en-US" sz="1600" dirty="0" smtClean="0"/>
              <a:t>Which </a:t>
            </a:r>
            <a:r>
              <a:rPr lang="en-US" sz="1600" dirty="0"/>
              <a:t>pins coupling capacitors or any resistor between GND or VCC.</a:t>
            </a:r>
          </a:p>
          <a:p>
            <a:pPr marL="285750" indent="-285750">
              <a:buFont typeface="Arial" panose="020B0604020202020204" pitchFamily="34" charset="0"/>
              <a:buChar char="•"/>
            </a:pPr>
            <a:r>
              <a:rPr lang="en-US" sz="1800" dirty="0" smtClean="0"/>
              <a:t>After </a:t>
            </a:r>
            <a:r>
              <a:rPr lang="en-US" sz="1800" dirty="0"/>
              <a:t>that we connected our pins and go through checking it more. (More details in Milestones part)</a:t>
            </a:r>
          </a:p>
          <a:p>
            <a:pPr marL="285750" indent="-28575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2261466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1029" t="40187" b="28346"/>
          <a:stretch/>
        </p:blipFill>
        <p:spPr>
          <a:xfrm>
            <a:off x="6464300" y="1711777"/>
            <a:ext cx="4953000" cy="3767231"/>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3767" b="11762"/>
          <a:stretch/>
        </p:blipFill>
        <p:spPr>
          <a:xfrm>
            <a:off x="1452310" y="1724855"/>
            <a:ext cx="4835229" cy="3754153"/>
          </a:xfrm>
          <a:prstGeom prst="rect">
            <a:avLst/>
          </a:prstGeom>
        </p:spPr>
      </p:pic>
    </p:spTree>
    <p:extLst>
      <p:ext uri="{BB962C8B-B14F-4D97-AF65-F5344CB8AC3E}">
        <p14:creationId xmlns:p14="http://schemas.microsoft.com/office/powerpoint/2010/main" val="280980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37024" y="2628899"/>
            <a:ext cx="4117975" cy="830263"/>
          </a:xfrm>
        </p:spPr>
        <p:txBody>
          <a:bodyPr>
            <a:normAutofit/>
          </a:bodyPr>
          <a:lstStyle/>
          <a:p>
            <a:r>
              <a:rPr lang="en-US" dirty="0" smtClean="0">
                <a:latin typeface="Arial" panose="020B0604020202020204" pitchFamily="34" charset="0"/>
                <a:cs typeface="Arial" panose="020B0604020202020204" pitchFamily="34" charset="0"/>
              </a:rPr>
              <a:t>Thank you!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5592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8"/>
          <p:cNvPicPr>
            <a:picLocks noChangeAspect="1" noChangeArrowheads="1"/>
          </p:cNvPicPr>
          <p:nvPr/>
        </p:nvPicPr>
        <p:blipFill>
          <a:blip r:embed="rId2">
            <a:extLst>
              <a:ext uri="{28A0092B-C50C-407E-A947-70E740481C1C}">
                <a14:useLocalDpi xmlns:a14="http://schemas.microsoft.com/office/drawing/2010/main" val="0"/>
              </a:ext>
            </a:extLst>
          </a:blip>
          <a:srcRect l="97218" t="11745" r="227" b="13554"/>
          <a:stretch>
            <a:fillRect/>
          </a:stretch>
        </p:blipFill>
        <p:spPr bwMode="auto">
          <a:xfrm>
            <a:off x="10994446" y="1082982"/>
            <a:ext cx="269009" cy="40655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000797" y="2880490"/>
            <a:ext cx="269009" cy="23319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6"/>
          <p:cNvSpPr/>
          <p:nvPr/>
        </p:nvSpPr>
        <p:spPr>
          <a:xfrm>
            <a:off x="11035000" y="2605685"/>
            <a:ext cx="228455" cy="23812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ectangle 7"/>
          <p:cNvSpPr/>
          <p:nvPr/>
        </p:nvSpPr>
        <p:spPr>
          <a:xfrm>
            <a:off x="11006511" y="4780232"/>
            <a:ext cx="263295" cy="275421"/>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ectangle 5"/>
          <p:cNvSpPr>
            <a:spLocks noChangeArrowheads="1"/>
          </p:cNvSpPr>
          <p:nvPr/>
        </p:nvSpPr>
        <p:spPr bwMode="auto">
          <a:xfrm>
            <a:off x="651164" y="8728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p:cNvSpPr/>
          <p:nvPr/>
        </p:nvSpPr>
        <p:spPr>
          <a:xfrm>
            <a:off x="528698" y="1140735"/>
            <a:ext cx="10431545" cy="3596369"/>
          </a:xfrm>
          <a:prstGeom prst="rect">
            <a:avLst/>
          </a:prstGeom>
        </p:spPr>
        <p:txBody>
          <a:bodyPr wrap="square">
            <a:spAutoFit/>
          </a:bodyPr>
          <a:lstStyle/>
          <a:p>
            <a:pPr lvl="1">
              <a:lnSpc>
                <a:spcPct val="115000"/>
              </a:lnSpc>
            </a:pPr>
            <a:r>
              <a:rPr lang="en-US" b="1" dirty="0" smtClean="0">
                <a:latin typeface="Arial" panose="020B0604020202020204" pitchFamily="34" charset="0"/>
                <a:ea typeface="Arial" panose="020B0604020202020204" pitchFamily="34" charset="0"/>
              </a:rPr>
              <a:t>1- Place </a:t>
            </a:r>
            <a:r>
              <a:rPr lang="en-US" b="1" dirty="0">
                <a:latin typeface="Arial" panose="020B0604020202020204" pitchFamily="34" charset="0"/>
                <a:ea typeface="Arial" panose="020B0604020202020204" pitchFamily="34" charset="0"/>
              </a:rPr>
              <a:t>Net Alias:</a:t>
            </a:r>
            <a:endParaRPr lang="en-US" sz="2400" dirty="0">
              <a:latin typeface="Arial" panose="020B0604020202020204" pitchFamily="34" charset="0"/>
              <a:ea typeface="Arial" panose="020B0604020202020204" pitchFamily="34" charset="0"/>
            </a:endParaRPr>
          </a:p>
          <a:p>
            <a:pPr marL="457200">
              <a:lnSpc>
                <a:spcPct val="115000"/>
              </a:lnSpc>
              <a:spcAft>
                <a:spcPts val="0"/>
              </a:spcAft>
            </a:pPr>
            <a:r>
              <a:rPr lang="en-US" dirty="0">
                <a:latin typeface="Arial" panose="020B0604020202020204" pitchFamily="34" charset="0"/>
                <a:ea typeface="Arial" panose="020B0604020202020204" pitchFamily="34" charset="0"/>
              </a:rPr>
              <a:t>This feature is for naming parts. It has some rules that will be mentioned in standards </a:t>
            </a:r>
            <a:r>
              <a:rPr lang="en-US" dirty="0" smtClean="0">
                <a:latin typeface="Arial" panose="020B0604020202020204" pitchFamily="34" charset="0"/>
                <a:ea typeface="Arial" panose="020B0604020202020204" pitchFamily="34" charset="0"/>
              </a:rPr>
              <a:t>part.</a:t>
            </a:r>
          </a:p>
          <a:p>
            <a:pPr marL="457200">
              <a:lnSpc>
                <a:spcPct val="115000"/>
              </a:lnSpc>
              <a:spcAft>
                <a:spcPts val="0"/>
              </a:spcAft>
            </a:pPr>
            <a:r>
              <a:rPr lang="en-US" b="1" dirty="0" smtClean="0">
                <a:latin typeface="Arial" panose="020B0604020202020204" pitchFamily="34" charset="0"/>
                <a:ea typeface="Arial" panose="020B0604020202020204" pitchFamily="34" charset="0"/>
              </a:rPr>
              <a:t>2- Off-Page </a:t>
            </a:r>
            <a:r>
              <a:rPr lang="en-US" b="1" dirty="0">
                <a:latin typeface="Arial" panose="020B0604020202020204" pitchFamily="34" charset="0"/>
                <a:ea typeface="Arial" panose="020B0604020202020204" pitchFamily="34" charset="0"/>
              </a:rPr>
              <a:t>connector:</a:t>
            </a:r>
          </a:p>
          <a:p>
            <a:pPr marL="742950" lvl="0" indent="-285750">
              <a:lnSpc>
                <a:spcPct val="115000"/>
              </a:lnSpc>
              <a:buFontTx/>
              <a:buChar char="-"/>
            </a:pPr>
            <a:r>
              <a:rPr lang="en-US" dirty="0" smtClean="0"/>
              <a:t>To </a:t>
            </a:r>
            <a:r>
              <a:rPr lang="en-US" dirty="0"/>
              <a:t>connect pins from two different </a:t>
            </a:r>
            <a:r>
              <a:rPr lang="en-US" dirty="0" smtClean="0"/>
              <a:t>pages. </a:t>
            </a:r>
          </a:p>
          <a:p>
            <a:pPr marL="742950" lvl="0" indent="-285750">
              <a:lnSpc>
                <a:spcPct val="115000"/>
              </a:lnSpc>
              <a:buFontTx/>
              <a:buChar char="-"/>
            </a:pPr>
            <a:r>
              <a:rPr lang="en-US" dirty="0" smtClean="0"/>
              <a:t>For power </a:t>
            </a:r>
            <a:r>
              <a:rPr lang="en-US" dirty="0"/>
              <a:t>and ground you don’t need to define off-page connector because they are global nets. </a:t>
            </a:r>
            <a:endParaRPr lang="en-US" dirty="0" smtClean="0"/>
          </a:p>
          <a:p>
            <a:pPr marL="742950" lvl="0" indent="-285750">
              <a:lnSpc>
                <a:spcPct val="115000"/>
              </a:lnSpc>
              <a:buFontTx/>
              <a:buChar char="-"/>
            </a:pPr>
            <a:r>
              <a:rPr lang="en-US" dirty="0" smtClean="0"/>
              <a:t>There </a:t>
            </a:r>
            <a:r>
              <a:rPr lang="en-US" dirty="0"/>
              <a:t>is three type of off-page connector and it depends on pins </a:t>
            </a:r>
            <a:r>
              <a:rPr lang="en-US" dirty="0" smtClean="0"/>
              <a:t>type: </a:t>
            </a:r>
            <a:r>
              <a:rPr lang="en-US" dirty="0"/>
              <a:t>bidirectional – input – output</a:t>
            </a:r>
          </a:p>
          <a:p>
            <a:pPr marL="457200">
              <a:lnSpc>
                <a:spcPct val="115000"/>
              </a:lnSpc>
              <a:spcAft>
                <a:spcPts val="0"/>
              </a:spcAft>
            </a:pPr>
            <a:r>
              <a:rPr lang="en-US" dirty="0"/>
              <a:t>(</a:t>
            </a:r>
            <a:r>
              <a:rPr lang="en-US" b="1" dirty="0"/>
              <a:t>Note:</a:t>
            </a:r>
            <a:r>
              <a:rPr lang="en-US" dirty="0"/>
              <a:t> Using one off-page connector in one page is enough. If you want to use it more than once you don’t need to add extra off-page just add it with net name)</a:t>
            </a:r>
            <a:endParaRPr lang="en-US" dirty="0" smtClean="0">
              <a:latin typeface="Arial" panose="020B0604020202020204" pitchFamily="34" charset="0"/>
              <a:ea typeface="Arial" panose="020B0604020202020204" pitchFamily="34" charset="0"/>
            </a:endParaRPr>
          </a:p>
          <a:p>
            <a:pPr marL="457200">
              <a:lnSpc>
                <a:spcPct val="115000"/>
              </a:lnSpc>
              <a:spcAft>
                <a:spcPts val="0"/>
              </a:spcAft>
            </a:pPr>
            <a:r>
              <a:rPr lang="en-US" b="1" dirty="0" smtClean="0">
                <a:latin typeface="Arial" panose="020B0604020202020204" pitchFamily="34" charset="0"/>
                <a:ea typeface="Arial" panose="020B0604020202020204" pitchFamily="34" charset="0"/>
              </a:rPr>
              <a:t>3- Place </a:t>
            </a:r>
            <a:r>
              <a:rPr lang="en-US" b="1" dirty="0">
                <a:latin typeface="Arial" panose="020B0604020202020204" pitchFamily="34" charset="0"/>
                <a:ea typeface="Arial" panose="020B0604020202020204" pitchFamily="34" charset="0"/>
              </a:rPr>
              <a:t>Bus: </a:t>
            </a:r>
          </a:p>
          <a:p>
            <a:pPr marL="457200">
              <a:lnSpc>
                <a:spcPct val="115000"/>
              </a:lnSpc>
              <a:spcAft>
                <a:spcPts val="0"/>
              </a:spcAft>
            </a:pPr>
            <a:r>
              <a:rPr lang="en-US" dirty="0" smtClean="0"/>
              <a:t>This is </a:t>
            </a:r>
            <a:r>
              <a:rPr lang="en-US" dirty="0"/>
              <a:t>for defining bus in schematic. At the first we used it for our 4-bit data but then we understand that we need just two bit so we removed. (More details in First Design part)</a:t>
            </a:r>
            <a:endParaRPr lang="en-US" sz="2400" dirty="0">
              <a:effectLst/>
              <a:latin typeface="Arial" panose="020B0604020202020204" pitchFamily="34" charset="0"/>
              <a:ea typeface="Arial" panose="020B0604020202020204" pitchFamily="34" charset="0"/>
            </a:endParaRPr>
          </a:p>
        </p:txBody>
      </p:sp>
      <p:sp>
        <p:nvSpPr>
          <p:cNvPr id="17" name="Rectangle 16"/>
          <p:cNvSpPr/>
          <p:nvPr/>
        </p:nvSpPr>
        <p:spPr>
          <a:xfrm>
            <a:off x="1215953" y="659229"/>
            <a:ext cx="2752677" cy="480901"/>
          </a:xfrm>
          <a:prstGeom prst="rect">
            <a:avLst/>
          </a:prstGeom>
        </p:spPr>
        <p:txBody>
          <a:bodyPr wrap="none">
            <a:spAutoFit/>
          </a:bodyPr>
          <a:lstStyle/>
          <a:p>
            <a:pPr lvl="0">
              <a:lnSpc>
                <a:spcPct val="115000"/>
              </a:lnSpc>
            </a:pPr>
            <a:r>
              <a:rPr lang="en-US" sz="2400" b="1" dirty="0" smtClean="0">
                <a:effectLst/>
                <a:latin typeface="Arial" panose="020B0604020202020204" pitchFamily="34" charset="0"/>
                <a:ea typeface="Arial" panose="020B0604020202020204" pitchFamily="34" charset="0"/>
              </a:rPr>
              <a:t>Cadence features</a:t>
            </a:r>
            <a:endParaRPr lang="en-US" sz="2400" b="1"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179004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668" y="571079"/>
            <a:ext cx="3856037" cy="545302"/>
          </a:xfrm>
        </p:spPr>
        <p:txBody>
          <a:bodyPr/>
          <a:lstStyle/>
          <a:p>
            <a:r>
              <a:rPr lang="en-US" b="1" dirty="0" smtClean="0"/>
              <a:t>Standards</a:t>
            </a:r>
            <a:endParaRPr lang="en-US" b="1" dirty="0"/>
          </a:p>
        </p:txBody>
      </p:sp>
      <p:pic>
        <p:nvPicPr>
          <p:cNvPr id="3075" name="image3.png"/>
          <p:cNvPicPr>
            <a:picLocks noChangeAspect="1" noChangeArrowheads="1"/>
          </p:cNvPicPr>
          <p:nvPr/>
        </p:nvPicPr>
        <p:blipFill>
          <a:blip r:embed="rId2">
            <a:extLst>
              <a:ext uri="{28A0092B-C50C-407E-A947-70E740481C1C}">
                <a14:useLocalDpi xmlns:a14="http://schemas.microsoft.com/office/drawing/2010/main" val="0"/>
              </a:ext>
            </a:extLst>
          </a:blip>
          <a:srcRect l="5008" t="71402" b="11816"/>
          <a:stretch>
            <a:fillRect/>
          </a:stretch>
        </p:blipFill>
        <p:spPr bwMode="auto">
          <a:xfrm>
            <a:off x="1544514" y="4932409"/>
            <a:ext cx="9330920" cy="914178"/>
          </a:xfrm>
          <a:prstGeom prst="rect">
            <a:avLst/>
          </a:prstGeom>
          <a:noFill/>
          <a:extLst>
            <a:ext uri="{909E8E84-426E-40DD-AFC4-6F175D3DCCD1}">
              <a14:hiddenFill xmlns:a14="http://schemas.microsoft.com/office/drawing/2010/main">
                <a:solidFill>
                  <a:srgbClr val="FFFFFF"/>
                </a:solidFill>
              </a14:hiddenFill>
            </a:ext>
          </a:extLst>
        </p:spPr>
      </p:pic>
      <p:pic>
        <p:nvPicPr>
          <p:cNvPr id="3074" name="image38.png"/>
          <p:cNvPicPr>
            <a:picLocks noChangeAspect="1" noChangeArrowheads="1"/>
          </p:cNvPicPr>
          <p:nvPr/>
        </p:nvPicPr>
        <p:blipFill>
          <a:blip r:embed="rId3">
            <a:extLst>
              <a:ext uri="{28A0092B-C50C-407E-A947-70E740481C1C}">
                <a14:useLocalDpi xmlns:a14="http://schemas.microsoft.com/office/drawing/2010/main" val="0"/>
              </a:ext>
            </a:extLst>
          </a:blip>
          <a:srcRect t="9145"/>
          <a:stretch>
            <a:fillRect/>
          </a:stretch>
        </p:blipFill>
        <p:spPr bwMode="auto">
          <a:xfrm>
            <a:off x="3543541" y="3256623"/>
            <a:ext cx="4810245" cy="15249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1234581" y="1116381"/>
            <a:ext cx="995078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ea typeface="Arial" panose="020B0604020202020204" pitchFamily="34" charset="0"/>
              </a:rPr>
              <a:t>Try as much as you can to not use specific letter (/ or + or (Use underline instead of space)</a:t>
            </a:r>
            <a:endParaRPr kumimoji="0" lang="en-US" altLang="en-US" sz="200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ea typeface="Arial" panose="020B0604020202020204" pitchFamily="34" charset="0"/>
              </a:rPr>
              <a:t>Put numbers for your pages and parts. </a:t>
            </a:r>
            <a:endParaRPr kumimoji="0" lang="en-US" altLang="en-US" sz="200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ea typeface="Arial" panose="020B0604020202020204" pitchFamily="34" charset="0"/>
              </a:rPr>
              <a:t>Try not to use global nets with same voltage and different names.</a:t>
            </a:r>
            <a:endParaRPr kumimoji="0" lang="en-US" altLang="en-US" sz="200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smtClean="0">
                <a:ln>
                  <a:noFill/>
                </a:ln>
                <a:solidFill>
                  <a:schemeClr val="tx1"/>
                </a:solidFill>
                <a:effectLst/>
                <a:ea typeface="Arial" panose="020B0604020202020204" pitchFamily="34" charset="0"/>
              </a:rPr>
              <a:t>Elements names(Page number + number or letter like R313: resistor 13 of page 3)</a:t>
            </a:r>
            <a:endParaRPr kumimoji="0" lang="en-US" altLang="en-US" sz="200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ea typeface="Arial" panose="020B0604020202020204" pitchFamily="34" charset="0"/>
              </a:rPr>
              <a:t>N</a:t>
            </a:r>
            <a:r>
              <a:rPr kumimoji="0" lang="en-US" altLang="en-US" sz="2000" i="0" u="none" strike="noStrike" cap="none" normalizeH="0" baseline="0" dirty="0" smtClean="0">
                <a:ln>
                  <a:noFill/>
                </a:ln>
                <a:solidFill>
                  <a:schemeClr val="tx1"/>
                </a:solidFill>
                <a:effectLst/>
                <a:ea typeface="Arial" panose="020B0604020202020204" pitchFamily="34" charset="0"/>
              </a:rPr>
              <a:t>ame your design file with date of edit. (Like: POEICPT1_R1_2024_8_13_3)</a:t>
            </a:r>
            <a:endParaRPr kumimoji="0" lang="en-US" altLang="en-US" sz="200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smtClean="0">
              <a:ln>
                <a:noFill/>
              </a:ln>
              <a:solidFill>
                <a:schemeClr val="tx1"/>
              </a:solidFill>
              <a:effectLst/>
            </a:endParaRPr>
          </a:p>
        </p:txBody>
      </p:sp>
      <p:sp>
        <p:nvSpPr>
          <p:cNvPr id="6" name="Rectangle 5"/>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8865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7"/>
            <a:ext cx="9906000" cy="790574"/>
          </a:xfrm>
        </p:spPr>
        <p:txBody>
          <a:bodyPr/>
          <a:lstStyle/>
          <a:p>
            <a:r>
              <a:rPr lang="en-US" b="1" dirty="0" smtClean="0"/>
              <a:t>First Design:</a:t>
            </a:r>
            <a:endParaRPr lang="en-US" b="1" dirty="0"/>
          </a:p>
        </p:txBody>
      </p:sp>
      <p:pic>
        <p:nvPicPr>
          <p:cNvPr id="7" name="Picture 6"/>
          <p:cNvPicPr/>
          <p:nvPr/>
        </p:nvPicPr>
        <p:blipFill rotWithShape="1">
          <a:blip r:embed="rId2"/>
          <a:srcRect l="17418" t="15748" r="17417" b="27965"/>
          <a:stretch/>
        </p:blipFill>
        <p:spPr bwMode="auto">
          <a:xfrm>
            <a:off x="2753894" y="2269800"/>
            <a:ext cx="6750324" cy="3410564"/>
          </a:xfrm>
          <a:prstGeom prst="rect">
            <a:avLst/>
          </a:prstGeom>
          <a:ln>
            <a:noFill/>
          </a:ln>
          <a:extLst>
            <a:ext uri="{53640926-AAD7-44D8-BBD7-CCE9431645EC}">
              <a14:shadowObscured xmlns:a14="http://schemas.microsoft.com/office/drawing/2010/main"/>
            </a:ext>
          </a:extLst>
        </p:spPr>
      </p:pic>
      <p:sp>
        <p:nvSpPr>
          <p:cNvPr id="9" name="Rectangle 8"/>
          <p:cNvSpPr/>
          <p:nvPr/>
        </p:nvSpPr>
        <p:spPr>
          <a:xfrm>
            <a:off x="1414130" y="1446609"/>
            <a:ext cx="1963999" cy="461665"/>
          </a:xfrm>
          <a:prstGeom prst="rect">
            <a:avLst/>
          </a:prstGeom>
        </p:spPr>
        <p:txBody>
          <a:bodyPr wrap="none">
            <a:spAutoFit/>
          </a:bodyPr>
          <a:lstStyle/>
          <a:p>
            <a:r>
              <a:rPr lang="en-US" sz="2400" b="1" dirty="0" smtClean="0">
                <a:latin typeface="Arial" panose="020B0604020202020204" pitchFamily="34" charset="0"/>
                <a:ea typeface="Arial" panose="020B0604020202020204" pitchFamily="34" charset="0"/>
              </a:rPr>
              <a:t>01:EEPROM</a:t>
            </a:r>
            <a:endParaRPr lang="en-US" sz="2400" b="1" dirty="0"/>
          </a:p>
        </p:txBody>
      </p:sp>
    </p:spTree>
    <p:extLst>
      <p:ext uri="{BB962C8B-B14F-4D97-AF65-F5344CB8AC3E}">
        <p14:creationId xmlns:p14="http://schemas.microsoft.com/office/powerpoint/2010/main" val="367015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7438" y="404159"/>
            <a:ext cx="2164375" cy="545727"/>
          </a:xfrm>
          <a:prstGeom prst="rect">
            <a:avLst/>
          </a:prstGeom>
        </p:spPr>
        <p:txBody>
          <a:bodyPr wrap="none">
            <a:spAutoFit/>
          </a:bodyPr>
          <a:lstStyle/>
          <a:p>
            <a:pPr>
              <a:lnSpc>
                <a:spcPct val="115000"/>
              </a:lnSpc>
              <a:spcAft>
                <a:spcPts val="0"/>
              </a:spcAft>
            </a:pPr>
            <a:r>
              <a:rPr lang="en-US" sz="2800" b="1" dirty="0" smtClean="0">
                <a:latin typeface="Arial" panose="020B0604020202020204" pitchFamily="34" charset="0"/>
                <a:ea typeface="Arial" panose="020B0604020202020204" pitchFamily="34" charset="0"/>
              </a:rPr>
              <a:t>02:Ethernet</a:t>
            </a:r>
            <a:endParaRPr lang="en-US" sz="3600" dirty="0">
              <a:effectLst/>
              <a:latin typeface="Arial" panose="020B0604020202020204" pitchFamily="34" charset="0"/>
              <a:ea typeface="Arial" panose="020B0604020202020204" pitchFamily="34" charset="0"/>
            </a:endParaRPr>
          </a:p>
        </p:txBody>
      </p:sp>
      <p:pic>
        <p:nvPicPr>
          <p:cNvPr id="3" name="Picture 2"/>
          <p:cNvPicPr>
            <a:picLocks noChangeAspect="1"/>
          </p:cNvPicPr>
          <p:nvPr/>
        </p:nvPicPr>
        <p:blipFill rotWithShape="1">
          <a:blip r:embed="rId2"/>
          <a:srcRect l="17984" t="15427" r="25235" b="22470"/>
          <a:stretch/>
        </p:blipFill>
        <p:spPr>
          <a:xfrm>
            <a:off x="2191657" y="1175658"/>
            <a:ext cx="7387771" cy="4542971"/>
          </a:xfrm>
          <a:prstGeom prst="rect">
            <a:avLst/>
          </a:prstGeom>
        </p:spPr>
      </p:pic>
    </p:spTree>
    <p:extLst>
      <p:ext uri="{BB962C8B-B14F-4D97-AF65-F5344CB8AC3E}">
        <p14:creationId xmlns:p14="http://schemas.microsoft.com/office/powerpoint/2010/main" val="3106986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18322" y="594659"/>
            <a:ext cx="1524776" cy="545727"/>
          </a:xfrm>
          <a:prstGeom prst="rect">
            <a:avLst/>
          </a:prstGeom>
        </p:spPr>
        <p:txBody>
          <a:bodyPr wrap="none">
            <a:spAutoFit/>
          </a:bodyPr>
          <a:lstStyle/>
          <a:p>
            <a:pPr>
              <a:lnSpc>
                <a:spcPct val="115000"/>
              </a:lnSpc>
              <a:spcAft>
                <a:spcPts val="0"/>
              </a:spcAft>
            </a:pPr>
            <a:r>
              <a:rPr lang="en-US" sz="2800" b="1" dirty="0" smtClean="0">
                <a:latin typeface="Arial" panose="020B0604020202020204" pitchFamily="34" charset="0"/>
                <a:ea typeface="Arial" panose="020B0604020202020204" pitchFamily="34" charset="0"/>
              </a:rPr>
              <a:t>03:MCU</a:t>
            </a:r>
            <a:endParaRPr lang="en-US" sz="2400" dirty="0">
              <a:effectLst/>
              <a:latin typeface="Arial" panose="020B0604020202020204" pitchFamily="34" charset="0"/>
              <a:ea typeface="Arial" panose="020B0604020202020204" pitchFamily="34" charset="0"/>
            </a:endParaRPr>
          </a:p>
        </p:txBody>
      </p:sp>
      <p:pic>
        <p:nvPicPr>
          <p:cNvPr id="3" name="Picture 2"/>
          <p:cNvPicPr/>
          <p:nvPr/>
        </p:nvPicPr>
        <p:blipFill rotWithShape="1">
          <a:blip r:embed="rId2"/>
          <a:srcRect l="17234" t="18179" r="33638" b="22599"/>
          <a:stretch/>
        </p:blipFill>
        <p:spPr bwMode="auto">
          <a:xfrm>
            <a:off x="5581489" y="2692188"/>
            <a:ext cx="4487259" cy="3502025"/>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3"/>
          <a:srcRect l="18604" t="25732" r="50746" b="26059"/>
          <a:stretch/>
        </p:blipFill>
        <p:spPr bwMode="auto">
          <a:xfrm>
            <a:off x="1932802" y="2539542"/>
            <a:ext cx="3648687" cy="3654671"/>
          </a:xfrm>
          <a:prstGeom prst="rect">
            <a:avLst/>
          </a:prstGeom>
          <a:ln>
            <a:noFill/>
          </a:ln>
          <a:extLst>
            <a:ext uri="{53640926-AAD7-44D8-BBD7-CCE9431645EC}">
              <a14:shadowObscured xmlns:a14="http://schemas.microsoft.com/office/drawing/2010/main"/>
            </a:ext>
          </a:extLst>
        </p:spPr>
      </p:pic>
      <p:pic>
        <p:nvPicPr>
          <p:cNvPr id="6147" name="Picture 54"/>
          <p:cNvPicPr>
            <a:picLocks noChangeAspect="1" noChangeArrowheads="1"/>
          </p:cNvPicPr>
          <p:nvPr/>
        </p:nvPicPr>
        <p:blipFill rotWithShape="1">
          <a:blip r:embed="rId4">
            <a:extLst>
              <a:ext uri="{28A0092B-C50C-407E-A947-70E740481C1C}">
                <a14:useLocalDpi xmlns:a14="http://schemas.microsoft.com/office/drawing/2010/main" val="0"/>
              </a:ext>
            </a:extLst>
          </a:blip>
          <a:srcRect l="19152" t="42885" r="49782" b="38086"/>
          <a:stretch/>
        </p:blipFill>
        <p:spPr bwMode="auto">
          <a:xfrm>
            <a:off x="5511800" y="1431712"/>
            <a:ext cx="4556948" cy="156845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62"/>
          <p:cNvPicPr>
            <a:picLocks noChangeAspect="1" noChangeArrowheads="1"/>
          </p:cNvPicPr>
          <p:nvPr/>
        </p:nvPicPr>
        <p:blipFill rotWithShape="1">
          <a:blip r:embed="rId5">
            <a:extLst>
              <a:ext uri="{28A0092B-C50C-407E-A947-70E740481C1C}">
                <a14:useLocalDpi xmlns:a14="http://schemas.microsoft.com/office/drawing/2010/main" val="0"/>
              </a:ext>
            </a:extLst>
          </a:blip>
          <a:srcRect l="26308" t="25679" r="46154" b="56771"/>
          <a:stretch/>
        </p:blipFill>
        <p:spPr bwMode="auto">
          <a:xfrm>
            <a:off x="1930400" y="1433929"/>
            <a:ext cx="3651089" cy="13095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6896100" y="2667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5"/>
          <p:cNvSpPr>
            <a:spLocks noChangeArrowheads="1"/>
          </p:cNvSpPr>
          <p:nvPr/>
        </p:nvSpPr>
        <p:spPr bwMode="auto">
          <a:xfrm>
            <a:off x="6896100" y="2695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a:spLocks noChangeArrowheads="1"/>
          </p:cNvSpPr>
          <p:nvPr/>
        </p:nvSpPr>
        <p:spPr bwMode="auto">
          <a:xfrm>
            <a:off x="6896100" y="4600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1607473" y="1020830"/>
            <a:ext cx="5288627" cy="410882"/>
          </a:xfrm>
          <a:prstGeom prst="rect">
            <a:avLst/>
          </a:prstGeom>
        </p:spPr>
        <p:txBody>
          <a:bodyPr wrap="none">
            <a:spAutoFit/>
          </a:bodyPr>
          <a:lstStyle/>
          <a:p>
            <a:pPr>
              <a:lnSpc>
                <a:spcPct val="115000"/>
              </a:lnSpc>
              <a:spcAft>
                <a:spcPts val="0"/>
              </a:spcAft>
            </a:pPr>
            <a:r>
              <a:rPr lang="en-US" dirty="0">
                <a:latin typeface="Arial" panose="020B0604020202020204" pitchFamily="34" charset="0"/>
                <a:ea typeface="Arial" panose="020B0604020202020204" pitchFamily="34" charset="0"/>
              </a:rPr>
              <a:t>This time power pins of MCU were not connected.</a:t>
            </a:r>
            <a:endParaRPr lang="en-US" sz="24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827313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1336</TotalTime>
  <Words>939</Words>
  <Application>Microsoft Office PowerPoint</Application>
  <PresentationFormat>Widescreen</PresentationFormat>
  <Paragraphs>138</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Trebuchet MS</vt:lpstr>
      <vt:lpstr>Tw Cen MT</vt:lpstr>
      <vt:lpstr>Circuit</vt:lpstr>
      <vt:lpstr>Poe injector</vt:lpstr>
      <vt:lpstr>IntrodUCTION</vt:lpstr>
      <vt:lpstr>ICs</vt:lpstr>
      <vt:lpstr>SCHEMATIC DESIGN PROCESS</vt:lpstr>
      <vt:lpstr>PowerPoint Presentation</vt:lpstr>
      <vt:lpstr>Standards</vt:lpstr>
      <vt:lpstr>First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LAST Design: ethErNet</vt:lpstr>
      <vt:lpstr>PowerPoint Presentation</vt:lpstr>
      <vt:lpstr>pORTS</vt:lpstr>
      <vt:lpstr>PCB</vt:lpstr>
      <vt:lpstr>PowerPoint Presentation</vt:lpstr>
      <vt:lpstr>PCB DESIGN</vt:lpstr>
      <vt:lpstr>PowerPoint Presentation</vt:lpstr>
      <vt:lpstr>Cadence features: find menu</vt:lpstr>
      <vt:lpstr>PowerPoint Presentation</vt:lpstr>
      <vt:lpstr>PowerPoint Presentation</vt:lpstr>
      <vt:lpstr>PowerPoint Presentation</vt:lpstr>
      <vt:lpstr>PowerPoint Presentation</vt:lpstr>
      <vt:lpstr>Schematic debugging during pcb design</vt:lpstr>
      <vt:lpstr>sTANdARDs of placement</vt:lpstr>
      <vt:lpstr>One of our PLACEMENTs</vt:lpstr>
      <vt:lpstr>Etch mode: Drawing WIRES</vt:lpstr>
      <vt:lpstr>Polar software:  (etch PART STANDARDS) </vt:lpstr>
      <vt:lpstr>PowerPoint Presentation</vt:lpstr>
      <vt:lpstr>LOGIC</vt:lpstr>
      <vt:lpstr>PowerPoint Presentation</vt:lpstr>
      <vt:lpstr>PowerPoint Presentation</vt:lpstr>
      <vt:lpstr>Special problems we got:</vt:lpstr>
      <vt:lpstr>Latest design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Poe injector</dc:title>
  <dc:creator>asus</dc:creator>
  <cp:lastModifiedBy>asus</cp:lastModifiedBy>
  <cp:revision>64</cp:revision>
  <dcterms:created xsi:type="dcterms:W3CDTF">2024-08-23T19:04:06Z</dcterms:created>
  <dcterms:modified xsi:type="dcterms:W3CDTF">2024-08-28T09:04:35Z</dcterms:modified>
</cp:coreProperties>
</file>